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403847"/>
            <a:ext cx="10883265" cy="454659"/>
          </a:xfrm>
          <a:custGeom>
            <a:avLst/>
            <a:gdLst/>
            <a:ahLst/>
            <a:cxnLst/>
            <a:rect l="l" t="t" r="r" b="b"/>
            <a:pathLst>
              <a:path w="10883265" h="454659">
                <a:moveTo>
                  <a:pt x="10882884" y="0"/>
                </a:moveTo>
                <a:lnTo>
                  <a:pt x="0" y="0"/>
                </a:lnTo>
                <a:lnTo>
                  <a:pt x="0" y="454151"/>
                </a:lnTo>
                <a:lnTo>
                  <a:pt x="10882884" y="454151"/>
                </a:lnTo>
                <a:lnTo>
                  <a:pt x="10882884" y="0"/>
                </a:lnTo>
                <a:close/>
              </a:path>
            </a:pathLst>
          </a:custGeom>
          <a:solidFill>
            <a:srgbClr val="ECE9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0882883" y="6405371"/>
            <a:ext cx="1309370" cy="451484"/>
          </a:xfrm>
          <a:custGeom>
            <a:avLst/>
            <a:gdLst/>
            <a:ahLst/>
            <a:cxnLst/>
            <a:rect l="l" t="t" r="r" b="b"/>
            <a:pathLst>
              <a:path w="1309370" h="451484">
                <a:moveTo>
                  <a:pt x="1309116" y="0"/>
                </a:moveTo>
                <a:lnTo>
                  <a:pt x="0" y="0"/>
                </a:lnTo>
                <a:lnTo>
                  <a:pt x="0" y="451103"/>
                </a:lnTo>
                <a:lnTo>
                  <a:pt x="1309116" y="451103"/>
                </a:lnTo>
                <a:lnTo>
                  <a:pt x="1309116" y="0"/>
                </a:lnTo>
                <a:close/>
              </a:path>
            </a:pathLst>
          </a:custGeom>
          <a:solidFill>
            <a:srgbClr val="5568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1201400" y="6556247"/>
            <a:ext cx="728472" cy="1767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0"/>
            <a:ext cx="12192000" cy="6405880"/>
          </a:xfrm>
          <a:custGeom>
            <a:avLst/>
            <a:gdLst/>
            <a:ahLst/>
            <a:cxnLst/>
            <a:rect l="l" t="t" r="r" b="b"/>
            <a:pathLst>
              <a:path w="12192000" h="6405880">
                <a:moveTo>
                  <a:pt x="12192000" y="0"/>
                </a:moveTo>
                <a:lnTo>
                  <a:pt x="0" y="0"/>
                </a:lnTo>
                <a:lnTo>
                  <a:pt x="0" y="6405372"/>
                </a:lnTo>
                <a:lnTo>
                  <a:pt x="12192000" y="6405372"/>
                </a:lnTo>
                <a:lnTo>
                  <a:pt x="12192000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838200" y="1299972"/>
            <a:ext cx="541020" cy="79375"/>
          </a:xfrm>
          <a:custGeom>
            <a:avLst/>
            <a:gdLst/>
            <a:ahLst/>
            <a:cxnLst/>
            <a:rect l="l" t="t" r="r" b="b"/>
            <a:pathLst>
              <a:path w="541019" h="79375">
                <a:moveTo>
                  <a:pt x="541019" y="0"/>
                </a:moveTo>
                <a:lnTo>
                  <a:pt x="0" y="0"/>
                </a:lnTo>
                <a:lnTo>
                  <a:pt x="0" y="79248"/>
                </a:lnTo>
                <a:lnTo>
                  <a:pt x="541019" y="79248"/>
                </a:lnTo>
                <a:lnTo>
                  <a:pt x="541019" y="0"/>
                </a:lnTo>
                <a:close/>
              </a:path>
            </a:pathLst>
          </a:custGeom>
          <a:solidFill>
            <a:srgbClr val="A0C7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0" y="2183892"/>
            <a:ext cx="12192000" cy="2857500"/>
          </a:xfrm>
          <a:custGeom>
            <a:avLst/>
            <a:gdLst/>
            <a:ahLst/>
            <a:cxnLst/>
            <a:rect l="l" t="t" r="r" b="b"/>
            <a:pathLst>
              <a:path w="12192000" h="2857500">
                <a:moveTo>
                  <a:pt x="12192000" y="0"/>
                </a:moveTo>
                <a:lnTo>
                  <a:pt x="0" y="0"/>
                </a:lnTo>
                <a:lnTo>
                  <a:pt x="0" y="2857499"/>
                </a:lnTo>
                <a:lnTo>
                  <a:pt x="12192000" y="2857499"/>
                </a:lnTo>
                <a:lnTo>
                  <a:pt x="12192000" y="0"/>
                </a:lnTo>
                <a:close/>
              </a:path>
            </a:pathLst>
          </a:custGeom>
          <a:solidFill>
            <a:srgbClr val="A0C6E2">
              <a:alpha val="4470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34364" y="576148"/>
            <a:ext cx="10723270" cy="57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55687A"/>
                </a:solidFill>
                <a:latin typeface="Nimbus Sans L"/>
                <a:cs typeface="Nimbus Sans L"/>
              </a:defRPr>
            </a:lvl1pPr>
          </a:lstStyle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#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1" i="0">
                <a:solidFill>
                  <a:schemeClr val="bg1"/>
                </a:solidFill>
                <a:latin typeface="Nimbus Sans L"/>
                <a:cs typeface="Nimbus Sans 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45545F"/>
                </a:solidFill>
                <a:latin typeface="Nimbus Sans L"/>
                <a:cs typeface="Nimbus Sans 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55687A"/>
                </a:solidFill>
                <a:latin typeface="Nimbus Sans L"/>
                <a:cs typeface="Nimbus Sans L"/>
              </a:defRPr>
            </a:lvl1pPr>
          </a:lstStyle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#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1" i="0">
                <a:solidFill>
                  <a:schemeClr val="bg1"/>
                </a:solidFill>
                <a:latin typeface="Nimbus Sans L"/>
                <a:cs typeface="Nimbus Sans 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55687A"/>
                </a:solidFill>
                <a:latin typeface="Nimbus Sans L"/>
                <a:cs typeface="Nimbus Sans L"/>
              </a:defRPr>
            </a:lvl1pPr>
          </a:lstStyle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#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1" i="0">
                <a:solidFill>
                  <a:schemeClr val="bg1"/>
                </a:solidFill>
                <a:latin typeface="Nimbus Sans L"/>
                <a:cs typeface="Nimbus Sans 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55687A"/>
                </a:solidFill>
                <a:latin typeface="Nimbus Sans L"/>
                <a:cs typeface="Nimbus Sans L"/>
              </a:defRPr>
            </a:lvl1pPr>
          </a:lstStyle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#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55687A"/>
                </a:solidFill>
                <a:latin typeface="Nimbus Sans L"/>
                <a:cs typeface="Nimbus Sans L"/>
              </a:defRPr>
            </a:lvl1pPr>
          </a:lstStyle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#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403847"/>
            <a:ext cx="10883265" cy="454659"/>
          </a:xfrm>
          <a:custGeom>
            <a:avLst/>
            <a:gdLst/>
            <a:ahLst/>
            <a:cxnLst/>
            <a:rect l="l" t="t" r="r" b="b"/>
            <a:pathLst>
              <a:path w="10883265" h="454659">
                <a:moveTo>
                  <a:pt x="10882884" y="0"/>
                </a:moveTo>
                <a:lnTo>
                  <a:pt x="0" y="0"/>
                </a:lnTo>
                <a:lnTo>
                  <a:pt x="0" y="454151"/>
                </a:lnTo>
                <a:lnTo>
                  <a:pt x="10882884" y="454151"/>
                </a:lnTo>
                <a:lnTo>
                  <a:pt x="10882884" y="0"/>
                </a:lnTo>
                <a:close/>
              </a:path>
            </a:pathLst>
          </a:custGeom>
          <a:solidFill>
            <a:srgbClr val="ECE9E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0882883" y="6405371"/>
            <a:ext cx="1309370" cy="451484"/>
          </a:xfrm>
          <a:custGeom>
            <a:avLst/>
            <a:gdLst/>
            <a:ahLst/>
            <a:cxnLst/>
            <a:rect l="l" t="t" r="r" b="b"/>
            <a:pathLst>
              <a:path w="1309370" h="451484">
                <a:moveTo>
                  <a:pt x="1309116" y="0"/>
                </a:moveTo>
                <a:lnTo>
                  <a:pt x="0" y="0"/>
                </a:lnTo>
                <a:lnTo>
                  <a:pt x="0" y="451103"/>
                </a:lnTo>
                <a:lnTo>
                  <a:pt x="1309116" y="451103"/>
                </a:lnTo>
                <a:lnTo>
                  <a:pt x="1309116" y="0"/>
                </a:lnTo>
                <a:close/>
              </a:path>
            </a:pathLst>
          </a:custGeom>
          <a:solidFill>
            <a:srgbClr val="5568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1201400" y="6556247"/>
            <a:ext cx="728472" cy="17678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0"/>
            <a:ext cx="12192000" cy="6405880"/>
          </a:xfrm>
          <a:custGeom>
            <a:avLst/>
            <a:gdLst/>
            <a:ahLst/>
            <a:cxnLst/>
            <a:rect l="l" t="t" r="r" b="b"/>
            <a:pathLst>
              <a:path w="12192000" h="6405880">
                <a:moveTo>
                  <a:pt x="12192000" y="0"/>
                </a:moveTo>
                <a:lnTo>
                  <a:pt x="0" y="0"/>
                </a:lnTo>
                <a:lnTo>
                  <a:pt x="0" y="6405372"/>
                </a:lnTo>
                <a:lnTo>
                  <a:pt x="12192000" y="6405372"/>
                </a:lnTo>
                <a:lnTo>
                  <a:pt x="12192000" y="0"/>
                </a:lnTo>
                <a:close/>
              </a:path>
            </a:pathLst>
          </a:custGeom>
          <a:solidFill>
            <a:srgbClr val="F6F6F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838200" y="1299972"/>
            <a:ext cx="541020" cy="79375"/>
          </a:xfrm>
          <a:custGeom>
            <a:avLst/>
            <a:gdLst/>
            <a:ahLst/>
            <a:cxnLst/>
            <a:rect l="l" t="t" r="r" b="b"/>
            <a:pathLst>
              <a:path w="541019" h="79375">
                <a:moveTo>
                  <a:pt x="541019" y="0"/>
                </a:moveTo>
                <a:lnTo>
                  <a:pt x="0" y="0"/>
                </a:lnTo>
                <a:lnTo>
                  <a:pt x="0" y="79248"/>
                </a:lnTo>
                <a:lnTo>
                  <a:pt x="541019" y="79248"/>
                </a:lnTo>
                <a:lnTo>
                  <a:pt x="541019" y="0"/>
                </a:lnTo>
                <a:close/>
              </a:path>
            </a:pathLst>
          </a:custGeom>
          <a:solidFill>
            <a:srgbClr val="A0C7E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69696" y="1004391"/>
            <a:ext cx="8180070" cy="8489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1" i="0">
                <a:solidFill>
                  <a:schemeClr val="bg1"/>
                </a:solidFill>
                <a:latin typeface="Nimbus Sans L"/>
                <a:cs typeface="Nimbus Sans 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2912" y="2152853"/>
            <a:ext cx="11606174" cy="33185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45545F"/>
                </a:solidFill>
                <a:latin typeface="Nimbus Sans L"/>
                <a:cs typeface="Nimbus Sans 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39877" y="6523557"/>
            <a:ext cx="1953895" cy="2247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55687A"/>
                </a:solidFill>
                <a:latin typeface="Nimbus Sans L"/>
                <a:cs typeface="Nimbus Sans L"/>
              </a:defRPr>
            </a:lvl1pPr>
          </a:lstStyle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#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2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3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14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dai-global-digital.com/the-missing-digital-principle-educate-the-user.html" TargetMode="Externa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Galia_Nurko@dai.com" TargetMode="External"/><Relationship Id="rId3" Type="http://schemas.openxmlformats.org/officeDocument/2006/relationships/hyperlink" Target="mailto:Julia_Burchell@dai.com" TargetMode="Externa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1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201400" y="6556247"/>
            <a:ext cx="728472" cy="17678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2192000" cy="5524500"/>
            <a:chOff x="0" y="0"/>
            <a:chExt cx="12192000" cy="5524500"/>
          </a:xfrm>
        </p:grpSpPr>
        <p:sp>
          <p:nvSpPr>
            <p:cNvPr id="4" name="object 4"/>
            <p:cNvSpPr/>
            <p:nvPr/>
          </p:nvSpPr>
          <p:spPr>
            <a:xfrm>
              <a:off x="0" y="0"/>
              <a:ext cx="12192000" cy="5524500"/>
            </a:xfrm>
            <a:custGeom>
              <a:avLst/>
              <a:gdLst/>
              <a:ahLst/>
              <a:cxnLst/>
              <a:rect l="l" t="t" r="r" b="b"/>
              <a:pathLst>
                <a:path w="12192000" h="5524500">
                  <a:moveTo>
                    <a:pt x="0" y="5524499"/>
                  </a:moveTo>
                  <a:lnTo>
                    <a:pt x="12192000" y="5524499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5524499"/>
                  </a:lnTo>
                  <a:close/>
                </a:path>
              </a:pathLst>
            </a:custGeom>
            <a:solidFill>
              <a:srgbClr val="F6F6F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838200" y="1299972"/>
              <a:ext cx="541020" cy="79375"/>
            </a:xfrm>
            <a:custGeom>
              <a:avLst/>
              <a:gdLst/>
              <a:ahLst/>
              <a:cxnLst/>
              <a:rect l="l" t="t" r="r" b="b"/>
              <a:pathLst>
                <a:path w="541019" h="79375">
                  <a:moveTo>
                    <a:pt x="541019" y="0"/>
                  </a:moveTo>
                  <a:lnTo>
                    <a:pt x="0" y="0"/>
                  </a:lnTo>
                  <a:lnTo>
                    <a:pt x="0" y="79248"/>
                  </a:lnTo>
                  <a:lnTo>
                    <a:pt x="541019" y="79248"/>
                  </a:lnTo>
                  <a:lnTo>
                    <a:pt x="541019" y="0"/>
                  </a:lnTo>
                  <a:close/>
                </a:path>
              </a:pathLst>
            </a:custGeom>
            <a:solidFill>
              <a:srgbClr val="A0C7E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4572"/>
              <a:ext cx="12192000" cy="550164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0" y="5524499"/>
            <a:ext cx="12192000" cy="1333500"/>
          </a:xfrm>
          <a:custGeom>
            <a:avLst/>
            <a:gdLst/>
            <a:ahLst/>
            <a:cxnLst/>
            <a:rect l="l" t="t" r="r" b="b"/>
            <a:pathLst>
              <a:path w="12192000" h="1333500">
                <a:moveTo>
                  <a:pt x="12192000" y="0"/>
                </a:moveTo>
                <a:lnTo>
                  <a:pt x="0" y="0"/>
                </a:lnTo>
                <a:lnTo>
                  <a:pt x="0" y="1333499"/>
                </a:lnTo>
                <a:lnTo>
                  <a:pt x="12192000" y="1333499"/>
                </a:lnTo>
                <a:lnTo>
                  <a:pt x="12192000" y="0"/>
                </a:lnTo>
                <a:close/>
              </a:path>
            </a:pathLst>
          </a:custGeom>
          <a:solidFill>
            <a:srgbClr val="5E6D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90955" y="3781044"/>
            <a:ext cx="1001394" cy="160020"/>
          </a:xfrm>
          <a:custGeom>
            <a:avLst/>
            <a:gdLst/>
            <a:ahLst/>
            <a:cxnLst/>
            <a:rect l="l" t="t" r="r" b="b"/>
            <a:pathLst>
              <a:path w="1001394" h="160020">
                <a:moveTo>
                  <a:pt x="1001268" y="0"/>
                </a:moveTo>
                <a:lnTo>
                  <a:pt x="0" y="0"/>
                </a:lnTo>
                <a:lnTo>
                  <a:pt x="0" y="160019"/>
                </a:lnTo>
                <a:lnTo>
                  <a:pt x="1001268" y="160019"/>
                </a:lnTo>
                <a:lnTo>
                  <a:pt x="100126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790956" y="5893295"/>
            <a:ext cx="614045" cy="397510"/>
          </a:xfrm>
          <a:custGeom>
            <a:avLst/>
            <a:gdLst/>
            <a:ahLst/>
            <a:cxnLst/>
            <a:rect l="l" t="t" r="r" b="b"/>
            <a:pathLst>
              <a:path w="614044" h="397510">
                <a:moveTo>
                  <a:pt x="613473" y="275602"/>
                </a:moveTo>
                <a:lnTo>
                  <a:pt x="0" y="275602"/>
                </a:lnTo>
                <a:lnTo>
                  <a:pt x="0" y="397129"/>
                </a:lnTo>
                <a:lnTo>
                  <a:pt x="613473" y="397129"/>
                </a:lnTo>
                <a:lnTo>
                  <a:pt x="613473" y="275602"/>
                </a:lnTo>
                <a:close/>
              </a:path>
              <a:path w="614044" h="397510">
                <a:moveTo>
                  <a:pt x="613473" y="133972"/>
                </a:moveTo>
                <a:lnTo>
                  <a:pt x="0" y="133972"/>
                </a:lnTo>
                <a:lnTo>
                  <a:pt x="0" y="255498"/>
                </a:lnTo>
                <a:lnTo>
                  <a:pt x="613473" y="255498"/>
                </a:lnTo>
                <a:lnTo>
                  <a:pt x="613473" y="133972"/>
                </a:lnTo>
                <a:close/>
              </a:path>
              <a:path w="614044" h="397510">
                <a:moveTo>
                  <a:pt x="613473" y="0"/>
                </a:moveTo>
                <a:lnTo>
                  <a:pt x="0" y="0"/>
                </a:lnTo>
                <a:lnTo>
                  <a:pt x="0" y="112915"/>
                </a:lnTo>
                <a:lnTo>
                  <a:pt x="613473" y="112915"/>
                </a:lnTo>
                <a:lnTo>
                  <a:pt x="613473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505712" y="5893295"/>
            <a:ext cx="903605" cy="397510"/>
          </a:xfrm>
          <a:custGeom>
            <a:avLst/>
            <a:gdLst/>
            <a:ahLst/>
            <a:cxnLst/>
            <a:rect l="l" t="t" r="r" b="b"/>
            <a:pathLst>
              <a:path w="903605" h="397510">
                <a:moveTo>
                  <a:pt x="360248" y="192341"/>
                </a:moveTo>
                <a:lnTo>
                  <a:pt x="355815" y="141846"/>
                </a:lnTo>
                <a:lnTo>
                  <a:pt x="342773" y="98056"/>
                </a:lnTo>
                <a:lnTo>
                  <a:pt x="333629" y="82296"/>
                </a:lnTo>
                <a:lnTo>
                  <a:pt x="321513" y="61366"/>
                </a:lnTo>
                <a:lnTo>
                  <a:pt x="292455" y="32169"/>
                </a:lnTo>
                <a:lnTo>
                  <a:pt x="255993" y="10833"/>
                </a:lnTo>
                <a:lnTo>
                  <a:pt x="255143" y="10579"/>
                </a:lnTo>
                <a:lnTo>
                  <a:pt x="255143" y="192341"/>
                </a:lnTo>
                <a:lnTo>
                  <a:pt x="248958" y="244182"/>
                </a:lnTo>
                <a:lnTo>
                  <a:pt x="229336" y="279057"/>
                </a:lnTo>
                <a:lnTo>
                  <a:pt x="194678" y="299046"/>
                </a:lnTo>
                <a:lnTo>
                  <a:pt x="143344" y="306209"/>
                </a:lnTo>
                <a:lnTo>
                  <a:pt x="105117" y="306209"/>
                </a:lnTo>
                <a:lnTo>
                  <a:pt x="105117" y="82296"/>
                </a:lnTo>
                <a:lnTo>
                  <a:pt x="143344" y="82296"/>
                </a:lnTo>
                <a:lnTo>
                  <a:pt x="191046" y="89128"/>
                </a:lnTo>
                <a:lnTo>
                  <a:pt x="226110" y="109689"/>
                </a:lnTo>
                <a:lnTo>
                  <a:pt x="247751" y="144056"/>
                </a:lnTo>
                <a:lnTo>
                  <a:pt x="255143" y="192341"/>
                </a:lnTo>
                <a:lnTo>
                  <a:pt x="255143" y="10579"/>
                </a:lnTo>
                <a:lnTo>
                  <a:pt x="220002" y="0"/>
                </a:lnTo>
                <a:lnTo>
                  <a:pt x="0" y="0"/>
                </a:lnTo>
                <a:lnTo>
                  <a:pt x="0" y="397129"/>
                </a:lnTo>
                <a:lnTo>
                  <a:pt x="162445" y="397129"/>
                </a:lnTo>
                <a:lnTo>
                  <a:pt x="211924" y="392760"/>
                </a:lnTo>
                <a:lnTo>
                  <a:pt x="255155" y="379793"/>
                </a:lnTo>
                <a:lnTo>
                  <a:pt x="291655" y="358406"/>
                </a:lnTo>
                <a:lnTo>
                  <a:pt x="320916" y="328790"/>
                </a:lnTo>
                <a:lnTo>
                  <a:pt x="333806" y="306209"/>
                </a:lnTo>
                <a:lnTo>
                  <a:pt x="342430" y="291109"/>
                </a:lnTo>
                <a:lnTo>
                  <a:pt x="355714" y="245567"/>
                </a:lnTo>
                <a:lnTo>
                  <a:pt x="360248" y="192341"/>
                </a:lnTo>
                <a:close/>
              </a:path>
              <a:path w="903605" h="397510">
                <a:moveTo>
                  <a:pt x="762584" y="397129"/>
                </a:moveTo>
                <a:lnTo>
                  <a:pt x="735380" y="324396"/>
                </a:lnTo>
                <a:lnTo>
                  <a:pt x="706043" y="245935"/>
                </a:lnTo>
                <a:lnTo>
                  <a:pt x="653072" y="104305"/>
                </a:lnTo>
                <a:lnTo>
                  <a:pt x="614070" y="0"/>
                </a:lnTo>
                <a:lnTo>
                  <a:pt x="602907" y="0"/>
                </a:lnTo>
                <a:lnTo>
                  <a:pt x="602907" y="245935"/>
                </a:lnTo>
                <a:lnTo>
                  <a:pt x="511238" y="245935"/>
                </a:lnTo>
                <a:lnTo>
                  <a:pt x="557098" y="104305"/>
                </a:lnTo>
                <a:lnTo>
                  <a:pt x="558063" y="104305"/>
                </a:lnTo>
                <a:lnTo>
                  <a:pt x="602907" y="245935"/>
                </a:lnTo>
                <a:lnTo>
                  <a:pt x="602907" y="0"/>
                </a:lnTo>
                <a:lnTo>
                  <a:pt x="502018" y="0"/>
                </a:lnTo>
                <a:lnTo>
                  <a:pt x="352602" y="397129"/>
                </a:lnTo>
                <a:lnTo>
                  <a:pt x="461543" y="397129"/>
                </a:lnTo>
                <a:lnTo>
                  <a:pt x="486397" y="324396"/>
                </a:lnTo>
                <a:lnTo>
                  <a:pt x="627862" y="324396"/>
                </a:lnTo>
                <a:lnTo>
                  <a:pt x="652691" y="397129"/>
                </a:lnTo>
                <a:lnTo>
                  <a:pt x="762584" y="397129"/>
                </a:lnTo>
                <a:close/>
              </a:path>
              <a:path w="903605" h="397510">
                <a:moveTo>
                  <a:pt x="903033" y="0"/>
                </a:moveTo>
                <a:lnTo>
                  <a:pt x="797852" y="0"/>
                </a:lnTo>
                <a:lnTo>
                  <a:pt x="797852" y="397129"/>
                </a:lnTo>
                <a:lnTo>
                  <a:pt x="903033" y="397129"/>
                </a:lnTo>
                <a:lnTo>
                  <a:pt x="903033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792867" y="6379410"/>
            <a:ext cx="551815" cy="109220"/>
            <a:chOff x="792867" y="6379410"/>
            <a:chExt cx="551815" cy="109220"/>
          </a:xfrm>
        </p:grpSpPr>
        <p:sp>
          <p:nvSpPr>
            <p:cNvPr id="12" name="object 12"/>
            <p:cNvSpPr/>
            <p:nvPr/>
          </p:nvSpPr>
          <p:spPr>
            <a:xfrm>
              <a:off x="792867" y="6379410"/>
              <a:ext cx="451988" cy="10909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88812" y="6403334"/>
              <a:ext cx="55880" cy="63500"/>
            </a:xfrm>
            <a:custGeom>
              <a:avLst/>
              <a:gdLst/>
              <a:ahLst/>
              <a:cxnLst/>
              <a:rect l="l" t="t" r="r" b="b"/>
              <a:pathLst>
                <a:path w="55880" h="63500">
                  <a:moveTo>
                    <a:pt x="28663" y="23923"/>
                  </a:moveTo>
                  <a:lnTo>
                    <a:pt x="21023" y="23923"/>
                  </a:lnTo>
                  <a:lnTo>
                    <a:pt x="13703" y="24895"/>
                  </a:lnTo>
                  <a:lnTo>
                    <a:pt x="6925" y="28109"/>
                  </a:lnTo>
                  <a:lnTo>
                    <a:pt x="1940" y="34016"/>
                  </a:lnTo>
                  <a:lnTo>
                    <a:pt x="0" y="43062"/>
                  </a:lnTo>
                  <a:lnTo>
                    <a:pt x="1940" y="51854"/>
                  </a:lnTo>
                  <a:lnTo>
                    <a:pt x="6925" y="58134"/>
                  </a:lnTo>
                  <a:lnTo>
                    <a:pt x="13703" y="61902"/>
                  </a:lnTo>
                  <a:lnTo>
                    <a:pt x="21023" y="63158"/>
                  </a:lnTo>
                  <a:lnTo>
                    <a:pt x="28663" y="63158"/>
                  </a:lnTo>
                  <a:lnTo>
                    <a:pt x="35348" y="60287"/>
                  </a:lnTo>
                  <a:lnTo>
                    <a:pt x="40123" y="54546"/>
                  </a:lnTo>
                  <a:lnTo>
                    <a:pt x="55416" y="54546"/>
                  </a:lnTo>
                  <a:lnTo>
                    <a:pt x="55416" y="51674"/>
                  </a:lnTo>
                  <a:lnTo>
                    <a:pt x="21023" y="51674"/>
                  </a:lnTo>
                  <a:lnTo>
                    <a:pt x="16235" y="48804"/>
                  </a:lnTo>
                  <a:lnTo>
                    <a:pt x="16235" y="37320"/>
                  </a:lnTo>
                  <a:lnTo>
                    <a:pt x="21023" y="34449"/>
                  </a:lnTo>
                  <a:lnTo>
                    <a:pt x="55416" y="34449"/>
                  </a:lnTo>
                  <a:lnTo>
                    <a:pt x="55416" y="30622"/>
                  </a:lnTo>
                  <a:lnTo>
                    <a:pt x="40123" y="30622"/>
                  </a:lnTo>
                  <a:lnTo>
                    <a:pt x="36303" y="25837"/>
                  </a:lnTo>
                  <a:lnTo>
                    <a:pt x="28663" y="23923"/>
                  </a:lnTo>
                  <a:close/>
                </a:path>
                <a:path w="55880" h="63500">
                  <a:moveTo>
                    <a:pt x="55416" y="54546"/>
                  </a:moveTo>
                  <a:lnTo>
                    <a:pt x="40123" y="54546"/>
                  </a:lnTo>
                  <a:lnTo>
                    <a:pt x="40123" y="61244"/>
                  </a:lnTo>
                  <a:lnTo>
                    <a:pt x="55416" y="61244"/>
                  </a:lnTo>
                  <a:lnTo>
                    <a:pt x="55416" y="54546"/>
                  </a:lnTo>
                  <a:close/>
                </a:path>
                <a:path w="55880" h="63500">
                  <a:moveTo>
                    <a:pt x="55416" y="34449"/>
                  </a:moveTo>
                  <a:lnTo>
                    <a:pt x="32483" y="34449"/>
                  </a:lnTo>
                  <a:lnTo>
                    <a:pt x="37258" y="36364"/>
                  </a:lnTo>
                  <a:lnTo>
                    <a:pt x="40123" y="39234"/>
                  </a:lnTo>
                  <a:lnTo>
                    <a:pt x="40123" y="46890"/>
                  </a:lnTo>
                  <a:lnTo>
                    <a:pt x="37258" y="50718"/>
                  </a:lnTo>
                  <a:lnTo>
                    <a:pt x="32483" y="51674"/>
                  </a:lnTo>
                  <a:lnTo>
                    <a:pt x="55416" y="51674"/>
                  </a:lnTo>
                  <a:lnTo>
                    <a:pt x="55416" y="34449"/>
                  </a:lnTo>
                  <a:close/>
                </a:path>
                <a:path w="55880" h="63500">
                  <a:moveTo>
                    <a:pt x="53589" y="13397"/>
                  </a:moveTo>
                  <a:lnTo>
                    <a:pt x="34393" y="13397"/>
                  </a:lnTo>
                  <a:lnTo>
                    <a:pt x="40123" y="17225"/>
                  </a:lnTo>
                  <a:lnTo>
                    <a:pt x="40123" y="30622"/>
                  </a:lnTo>
                  <a:lnTo>
                    <a:pt x="55416" y="30622"/>
                  </a:lnTo>
                  <a:lnTo>
                    <a:pt x="55416" y="22966"/>
                  </a:lnTo>
                  <a:lnTo>
                    <a:pt x="53589" y="13397"/>
                  </a:lnTo>
                  <a:close/>
                </a:path>
                <a:path w="55880" h="63500">
                  <a:moveTo>
                    <a:pt x="29618" y="0"/>
                  </a:moveTo>
                  <a:lnTo>
                    <a:pt x="22483" y="553"/>
                  </a:lnTo>
                  <a:lnTo>
                    <a:pt x="15525" y="2272"/>
                  </a:lnTo>
                  <a:lnTo>
                    <a:pt x="8925" y="5248"/>
                  </a:lnTo>
                  <a:lnTo>
                    <a:pt x="2865" y="9569"/>
                  </a:lnTo>
                  <a:lnTo>
                    <a:pt x="9550" y="20095"/>
                  </a:lnTo>
                  <a:lnTo>
                    <a:pt x="14325" y="15310"/>
                  </a:lnTo>
                  <a:lnTo>
                    <a:pt x="20068" y="13397"/>
                  </a:lnTo>
                  <a:lnTo>
                    <a:pt x="53589" y="13397"/>
                  </a:lnTo>
                  <a:lnTo>
                    <a:pt x="53267" y="11707"/>
                  </a:lnTo>
                  <a:lnTo>
                    <a:pt x="47535" y="4665"/>
                  </a:lnTo>
                  <a:lnTo>
                    <a:pt x="39295" y="1031"/>
                  </a:lnTo>
                  <a:lnTo>
                    <a:pt x="29618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1392004" y="6379410"/>
            <a:ext cx="1049655" cy="87630"/>
            <a:chOff x="1392004" y="6379410"/>
            <a:chExt cx="1049655" cy="87630"/>
          </a:xfrm>
        </p:grpSpPr>
        <p:sp>
          <p:nvSpPr>
            <p:cNvPr id="15" name="object 15"/>
            <p:cNvSpPr/>
            <p:nvPr/>
          </p:nvSpPr>
          <p:spPr>
            <a:xfrm>
              <a:off x="1391996" y="6403340"/>
              <a:ext cx="279400" cy="63500"/>
            </a:xfrm>
            <a:custGeom>
              <a:avLst/>
              <a:gdLst/>
              <a:ahLst/>
              <a:cxnLst/>
              <a:rect l="l" t="t" r="r" b="b"/>
              <a:pathLst>
                <a:path w="279400" h="63500">
                  <a:moveTo>
                    <a:pt x="89827" y="5740"/>
                  </a:moveTo>
                  <a:lnTo>
                    <a:pt x="84099" y="0"/>
                  </a:lnTo>
                  <a:lnTo>
                    <a:pt x="63068" y="0"/>
                  </a:lnTo>
                  <a:lnTo>
                    <a:pt x="55435" y="4787"/>
                  </a:lnTo>
                  <a:lnTo>
                    <a:pt x="51612" y="10528"/>
                  </a:lnTo>
                  <a:lnTo>
                    <a:pt x="49695" y="3822"/>
                  </a:lnTo>
                  <a:lnTo>
                    <a:pt x="43954" y="0"/>
                  </a:lnTo>
                  <a:lnTo>
                    <a:pt x="25806" y="0"/>
                  </a:lnTo>
                  <a:lnTo>
                    <a:pt x="18161" y="5740"/>
                  </a:lnTo>
                  <a:lnTo>
                    <a:pt x="15290" y="8610"/>
                  </a:lnTo>
                  <a:lnTo>
                    <a:pt x="15290" y="952"/>
                  </a:lnTo>
                  <a:lnTo>
                    <a:pt x="0" y="952"/>
                  </a:lnTo>
                  <a:lnTo>
                    <a:pt x="0" y="61239"/>
                  </a:lnTo>
                  <a:lnTo>
                    <a:pt x="15290" y="61239"/>
                  </a:lnTo>
                  <a:lnTo>
                    <a:pt x="15290" y="21056"/>
                  </a:lnTo>
                  <a:lnTo>
                    <a:pt x="18161" y="17221"/>
                  </a:lnTo>
                  <a:lnTo>
                    <a:pt x="22936" y="13398"/>
                  </a:lnTo>
                  <a:lnTo>
                    <a:pt x="34404" y="13398"/>
                  </a:lnTo>
                  <a:lnTo>
                    <a:pt x="37274" y="18186"/>
                  </a:lnTo>
                  <a:lnTo>
                    <a:pt x="37274" y="61239"/>
                  </a:lnTo>
                  <a:lnTo>
                    <a:pt x="52565" y="61239"/>
                  </a:lnTo>
                  <a:lnTo>
                    <a:pt x="52565" y="21056"/>
                  </a:lnTo>
                  <a:lnTo>
                    <a:pt x="55435" y="17221"/>
                  </a:lnTo>
                  <a:lnTo>
                    <a:pt x="60210" y="13398"/>
                  </a:lnTo>
                  <a:lnTo>
                    <a:pt x="71678" y="13398"/>
                  </a:lnTo>
                  <a:lnTo>
                    <a:pt x="74549" y="18186"/>
                  </a:lnTo>
                  <a:lnTo>
                    <a:pt x="74549" y="61239"/>
                  </a:lnTo>
                  <a:lnTo>
                    <a:pt x="89827" y="61239"/>
                  </a:lnTo>
                  <a:lnTo>
                    <a:pt x="89827" y="5740"/>
                  </a:lnTo>
                  <a:close/>
                </a:path>
                <a:path w="279400" h="63500">
                  <a:moveTo>
                    <a:pt x="165315" y="31584"/>
                  </a:moveTo>
                  <a:lnTo>
                    <a:pt x="163220" y="19380"/>
                  </a:lnTo>
                  <a:lnTo>
                    <a:pt x="159562" y="13398"/>
                  </a:lnTo>
                  <a:lnTo>
                    <a:pt x="157073" y="9334"/>
                  </a:lnTo>
                  <a:lnTo>
                    <a:pt x="149072" y="3822"/>
                  </a:lnTo>
                  <a:lnTo>
                    <a:pt x="149072" y="22009"/>
                  </a:lnTo>
                  <a:lnTo>
                    <a:pt x="149072" y="41148"/>
                  </a:lnTo>
                  <a:lnTo>
                    <a:pt x="143344" y="48806"/>
                  </a:lnTo>
                  <a:lnTo>
                    <a:pt x="124231" y="48806"/>
                  </a:lnTo>
                  <a:lnTo>
                    <a:pt x="118503" y="41148"/>
                  </a:lnTo>
                  <a:lnTo>
                    <a:pt x="118503" y="22009"/>
                  </a:lnTo>
                  <a:lnTo>
                    <a:pt x="124231" y="13398"/>
                  </a:lnTo>
                  <a:lnTo>
                    <a:pt x="143344" y="13398"/>
                  </a:lnTo>
                  <a:lnTo>
                    <a:pt x="149072" y="22009"/>
                  </a:lnTo>
                  <a:lnTo>
                    <a:pt x="149072" y="3822"/>
                  </a:lnTo>
                  <a:lnTo>
                    <a:pt x="147180" y="2514"/>
                  </a:lnTo>
                  <a:lnTo>
                    <a:pt x="133781" y="0"/>
                  </a:lnTo>
                  <a:lnTo>
                    <a:pt x="120383" y="2514"/>
                  </a:lnTo>
                  <a:lnTo>
                    <a:pt x="110490" y="9334"/>
                  </a:lnTo>
                  <a:lnTo>
                    <a:pt x="104355" y="19380"/>
                  </a:lnTo>
                  <a:lnTo>
                    <a:pt x="102247" y="31584"/>
                  </a:lnTo>
                  <a:lnTo>
                    <a:pt x="104355" y="43383"/>
                  </a:lnTo>
                  <a:lnTo>
                    <a:pt x="110490" y="53467"/>
                  </a:lnTo>
                  <a:lnTo>
                    <a:pt x="120383" y="60515"/>
                  </a:lnTo>
                  <a:lnTo>
                    <a:pt x="133781" y="63157"/>
                  </a:lnTo>
                  <a:lnTo>
                    <a:pt x="147180" y="60515"/>
                  </a:lnTo>
                  <a:lnTo>
                    <a:pt x="157073" y="53467"/>
                  </a:lnTo>
                  <a:lnTo>
                    <a:pt x="159918" y="48806"/>
                  </a:lnTo>
                  <a:lnTo>
                    <a:pt x="163220" y="43383"/>
                  </a:lnTo>
                  <a:lnTo>
                    <a:pt x="165315" y="31584"/>
                  </a:lnTo>
                  <a:close/>
                </a:path>
                <a:path w="279400" h="63500">
                  <a:moveTo>
                    <a:pt x="212140" y="0"/>
                  </a:moveTo>
                  <a:lnTo>
                    <a:pt x="204508" y="0"/>
                  </a:lnTo>
                  <a:lnTo>
                    <a:pt x="197802" y="3822"/>
                  </a:lnTo>
                  <a:lnTo>
                    <a:pt x="193027" y="9575"/>
                  </a:lnTo>
                  <a:lnTo>
                    <a:pt x="193027" y="952"/>
                  </a:lnTo>
                  <a:lnTo>
                    <a:pt x="176784" y="952"/>
                  </a:lnTo>
                  <a:lnTo>
                    <a:pt x="176784" y="61239"/>
                  </a:lnTo>
                  <a:lnTo>
                    <a:pt x="193027" y="61239"/>
                  </a:lnTo>
                  <a:lnTo>
                    <a:pt x="193027" y="22009"/>
                  </a:lnTo>
                  <a:lnTo>
                    <a:pt x="195897" y="18186"/>
                  </a:lnTo>
                  <a:lnTo>
                    <a:pt x="202590" y="14351"/>
                  </a:lnTo>
                  <a:lnTo>
                    <a:pt x="209283" y="14351"/>
                  </a:lnTo>
                  <a:lnTo>
                    <a:pt x="211188" y="15316"/>
                  </a:lnTo>
                  <a:lnTo>
                    <a:pt x="212140" y="15316"/>
                  </a:lnTo>
                  <a:lnTo>
                    <a:pt x="212140" y="0"/>
                  </a:lnTo>
                  <a:close/>
                </a:path>
                <a:path w="279400" h="63500">
                  <a:moveTo>
                    <a:pt x="279031" y="32537"/>
                  </a:moveTo>
                  <a:lnTo>
                    <a:pt x="277977" y="25844"/>
                  </a:lnTo>
                  <a:lnTo>
                    <a:pt x="276961" y="19380"/>
                  </a:lnTo>
                  <a:lnTo>
                    <a:pt x="272961" y="12446"/>
                  </a:lnTo>
                  <a:lnTo>
                    <a:pt x="271030" y="9093"/>
                  </a:lnTo>
                  <a:lnTo>
                    <a:pt x="263740" y="3860"/>
                  </a:lnTo>
                  <a:lnTo>
                    <a:pt x="263740" y="20091"/>
                  </a:lnTo>
                  <a:lnTo>
                    <a:pt x="263740" y="25844"/>
                  </a:lnTo>
                  <a:lnTo>
                    <a:pt x="234124" y="25844"/>
                  </a:lnTo>
                  <a:lnTo>
                    <a:pt x="235077" y="19138"/>
                  </a:lnTo>
                  <a:lnTo>
                    <a:pt x="238899" y="12446"/>
                  </a:lnTo>
                  <a:lnTo>
                    <a:pt x="259918" y="12446"/>
                  </a:lnTo>
                  <a:lnTo>
                    <a:pt x="263740" y="20091"/>
                  </a:lnTo>
                  <a:lnTo>
                    <a:pt x="263740" y="3860"/>
                  </a:lnTo>
                  <a:lnTo>
                    <a:pt x="261696" y="2387"/>
                  </a:lnTo>
                  <a:lnTo>
                    <a:pt x="249415" y="0"/>
                  </a:lnTo>
                  <a:lnTo>
                    <a:pt x="236804" y="2387"/>
                  </a:lnTo>
                  <a:lnTo>
                    <a:pt x="226834" y="8966"/>
                  </a:lnTo>
                  <a:lnTo>
                    <a:pt x="220243" y="18973"/>
                  </a:lnTo>
                  <a:lnTo>
                    <a:pt x="217868" y="31584"/>
                  </a:lnTo>
                  <a:lnTo>
                    <a:pt x="220395" y="44589"/>
                  </a:lnTo>
                  <a:lnTo>
                    <a:pt x="227317" y="54546"/>
                  </a:lnTo>
                  <a:lnTo>
                    <a:pt x="237629" y="60921"/>
                  </a:lnTo>
                  <a:lnTo>
                    <a:pt x="250367" y="63157"/>
                  </a:lnTo>
                  <a:lnTo>
                    <a:pt x="256933" y="62623"/>
                  </a:lnTo>
                  <a:lnTo>
                    <a:pt x="263512" y="61010"/>
                  </a:lnTo>
                  <a:lnTo>
                    <a:pt x="269722" y="58318"/>
                  </a:lnTo>
                  <a:lnTo>
                    <a:pt x="275209" y="54546"/>
                  </a:lnTo>
                  <a:lnTo>
                    <a:pt x="271729" y="49758"/>
                  </a:lnTo>
                  <a:lnTo>
                    <a:pt x="267563" y="44018"/>
                  </a:lnTo>
                  <a:lnTo>
                    <a:pt x="263740" y="47840"/>
                  </a:lnTo>
                  <a:lnTo>
                    <a:pt x="257060" y="49758"/>
                  </a:lnTo>
                  <a:lnTo>
                    <a:pt x="241757" y="49758"/>
                  </a:lnTo>
                  <a:lnTo>
                    <a:pt x="236029" y="44018"/>
                  </a:lnTo>
                  <a:lnTo>
                    <a:pt x="235077" y="36360"/>
                  </a:lnTo>
                  <a:lnTo>
                    <a:pt x="279031" y="36360"/>
                  </a:lnTo>
                  <a:lnTo>
                    <a:pt x="279031" y="32537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14036" y="6379410"/>
              <a:ext cx="355495" cy="8708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104803" y="6381324"/>
              <a:ext cx="336674" cy="8516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USER </a:t>
            </a:r>
            <a:r>
              <a:rPr dirty="0" spc="-5"/>
              <a:t>PERCEPTIONS</a:t>
            </a:r>
            <a:r>
              <a:rPr dirty="0" spc="-60"/>
              <a:t> </a:t>
            </a:r>
            <a:r>
              <a:rPr dirty="0"/>
              <a:t>OF</a:t>
            </a:r>
          </a:p>
        </p:txBody>
      </p:sp>
      <p:sp>
        <p:nvSpPr>
          <p:cNvPr id="19" name="object 19"/>
          <p:cNvSpPr txBox="1"/>
          <p:nvPr/>
        </p:nvSpPr>
        <p:spPr>
          <a:xfrm>
            <a:off x="869696" y="1701870"/>
            <a:ext cx="6238240" cy="175958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5400"/>
              </a:lnSpc>
              <a:spcBef>
                <a:spcPts val="95"/>
              </a:spcBef>
              <a:tabLst>
                <a:tab pos="3175000" algn="l"/>
              </a:tabLst>
            </a:pPr>
            <a:r>
              <a:rPr dirty="0" sz="5400" b="1">
                <a:solidFill>
                  <a:srgbClr val="FFFFFF"/>
                </a:solidFill>
                <a:latin typeface="Nimbus Sans L"/>
                <a:cs typeface="Nimbus Sans L"/>
              </a:rPr>
              <a:t>TRUST &amp;	</a:t>
            </a:r>
            <a:r>
              <a:rPr dirty="0" sz="5400" spc="-60" b="1">
                <a:solidFill>
                  <a:srgbClr val="FFFFFF"/>
                </a:solidFill>
                <a:latin typeface="Nimbus Sans L"/>
                <a:cs typeface="Nimbus Sans L"/>
              </a:rPr>
              <a:t>PRIVACY  </a:t>
            </a:r>
            <a:r>
              <a:rPr dirty="0" sz="5400" b="1">
                <a:solidFill>
                  <a:srgbClr val="FFFFFF"/>
                </a:solidFill>
                <a:latin typeface="Nimbus Sans L"/>
                <a:cs typeface="Nimbus Sans L"/>
              </a:rPr>
              <a:t>ON THE</a:t>
            </a:r>
            <a:r>
              <a:rPr dirty="0" sz="5400" spc="-85" b="1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5400" b="1">
                <a:solidFill>
                  <a:srgbClr val="FFFFFF"/>
                </a:solidFill>
                <a:latin typeface="Nimbus Sans L"/>
                <a:cs typeface="Nimbus Sans L"/>
              </a:rPr>
              <a:t>INTERNET</a:t>
            </a:r>
            <a:endParaRPr sz="5400">
              <a:latin typeface="Nimbus Sans L"/>
              <a:cs typeface="Nimbus Sans 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869696" y="4097067"/>
            <a:ext cx="7138034" cy="689610"/>
          </a:xfrm>
          <a:prstGeom prst="rect">
            <a:avLst/>
          </a:prstGeom>
        </p:spPr>
        <p:txBody>
          <a:bodyPr wrap="square" lIns="0" tIns="9588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55"/>
              </a:spcBef>
            </a:pPr>
            <a:r>
              <a:rPr dirty="0" sz="1700" spc="-5" b="1">
                <a:solidFill>
                  <a:srgbClr val="55687A"/>
                </a:solidFill>
                <a:latin typeface="Nimbus Sans L"/>
                <a:cs typeface="Nimbus Sans L"/>
              </a:rPr>
              <a:t>Julia </a:t>
            </a:r>
            <a:r>
              <a:rPr dirty="0" sz="1700" b="1">
                <a:solidFill>
                  <a:srgbClr val="55687A"/>
                </a:solidFill>
                <a:latin typeface="Nimbus Sans L"/>
                <a:cs typeface="Nimbus Sans L"/>
              </a:rPr>
              <a:t>Burchell, Senior Consultant, Center for </a:t>
            </a:r>
            <a:r>
              <a:rPr dirty="0" sz="1700" spc="-5" b="1">
                <a:solidFill>
                  <a:srgbClr val="55687A"/>
                </a:solidFill>
                <a:latin typeface="Nimbus Sans L"/>
                <a:cs typeface="Nimbus Sans L"/>
              </a:rPr>
              <a:t>Digital Acceleration,</a:t>
            </a:r>
            <a:r>
              <a:rPr dirty="0" sz="1700" spc="-30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700" spc="-10" b="1">
                <a:solidFill>
                  <a:srgbClr val="55687A"/>
                </a:solidFill>
                <a:latin typeface="Nimbus Sans L"/>
                <a:cs typeface="Nimbus Sans L"/>
              </a:rPr>
              <a:t>DAI</a:t>
            </a:r>
            <a:endParaRPr sz="1700">
              <a:latin typeface="Nimbus Sans L"/>
              <a:cs typeface="Nimbus Sans L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dirty="0" sz="1600" spc="-5">
                <a:solidFill>
                  <a:srgbClr val="55687A"/>
                </a:solidFill>
                <a:latin typeface="Nimbus Sans L"/>
                <a:cs typeface="Nimbus Sans L"/>
              </a:rPr>
              <a:t>28 </a:t>
            </a:r>
            <a:r>
              <a:rPr dirty="0" sz="1600" spc="-10">
                <a:solidFill>
                  <a:srgbClr val="55687A"/>
                </a:solidFill>
                <a:latin typeface="Nimbus Sans L"/>
                <a:cs typeface="Nimbus Sans L"/>
              </a:rPr>
              <a:t>OCTOBER</a:t>
            </a:r>
            <a:r>
              <a:rPr dirty="0" sz="1600" spc="15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600" spc="-5">
                <a:solidFill>
                  <a:srgbClr val="55687A"/>
                </a:solidFill>
                <a:latin typeface="Nimbus Sans L"/>
                <a:cs typeface="Nimbus Sans L"/>
              </a:rPr>
              <a:t>2020</a:t>
            </a:r>
            <a:endParaRPr sz="1600">
              <a:latin typeface="Nimbus Sans L"/>
              <a:cs typeface="Nimbus Sans 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0282555" y="6499656"/>
            <a:ext cx="170561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Nimbus Sans L"/>
                <a:cs typeface="Nimbus Sans L"/>
              </a:rPr>
              <a:t>CDA Insights</a:t>
            </a:r>
            <a:r>
              <a:rPr dirty="0" sz="1600" spc="-13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Nimbus Sans L"/>
                <a:cs typeface="Nimbus Sans L"/>
              </a:rPr>
              <a:t>2020</a:t>
            </a:r>
            <a:endParaRPr sz="16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062728"/>
            <a:ext cx="12192000" cy="1795780"/>
            <a:chOff x="0" y="5062728"/>
            <a:chExt cx="12192000" cy="1795780"/>
          </a:xfrm>
        </p:grpSpPr>
        <p:sp>
          <p:nvSpPr>
            <p:cNvPr id="3" name="object 3"/>
            <p:cNvSpPr/>
            <p:nvPr/>
          </p:nvSpPr>
          <p:spPr>
            <a:xfrm>
              <a:off x="0" y="6403847"/>
              <a:ext cx="10883265" cy="454659"/>
            </a:xfrm>
            <a:custGeom>
              <a:avLst/>
              <a:gdLst/>
              <a:ahLst/>
              <a:cxnLst/>
              <a:rect l="l" t="t" r="r" b="b"/>
              <a:pathLst>
                <a:path w="10883265" h="454659">
                  <a:moveTo>
                    <a:pt x="10882884" y="0"/>
                  </a:moveTo>
                  <a:lnTo>
                    <a:pt x="0" y="0"/>
                  </a:lnTo>
                  <a:lnTo>
                    <a:pt x="0" y="454151"/>
                  </a:lnTo>
                  <a:lnTo>
                    <a:pt x="10882884" y="454151"/>
                  </a:lnTo>
                  <a:lnTo>
                    <a:pt x="10882884" y="0"/>
                  </a:lnTo>
                  <a:close/>
                </a:path>
              </a:pathLst>
            </a:custGeom>
            <a:solidFill>
              <a:srgbClr val="ECE9E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882883" y="6405372"/>
              <a:ext cx="1309370" cy="451484"/>
            </a:xfrm>
            <a:custGeom>
              <a:avLst/>
              <a:gdLst/>
              <a:ahLst/>
              <a:cxnLst/>
              <a:rect l="l" t="t" r="r" b="b"/>
              <a:pathLst>
                <a:path w="1309370" h="451484">
                  <a:moveTo>
                    <a:pt x="1309116" y="0"/>
                  </a:moveTo>
                  <a:lnTo>
                    <a:pt x="0" y="0"/>
                  </a:lnTo>
                  <a:lnTo>
                    <a:pt x="0" y="451103"/>
                  </a:lnTo>
                  <a:lnTo>
                    <a:pt x="1309116" y="451103"/>
                  </a:lnTo>
                  <a:lnTo>
                    <a:pt x="1309116" y="0"/>
                  </a:lnTo>
                  <a:close/>
                </a:path>
              </a:pathLst>
            </a:custGeom>
            <a:solidFill>
              <a:srgbClr val="5568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1201400" y="6556246"/>
              <a:ext cx="728472" cy="1767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5062728"/>
              <a:ext cx="12192000" cy="1343025"/>
            </a:xfrm>
            <a:custGeom>
              <a:avLst/>
              <a:gdLst/>
              <a:ahLst/>
              <a:cxnLst/>
              <a:rect l="l" t="t" r="r" b="b"/>
              <a:pathLst>
                <a:path w="12192000" h="1343025">
                  <a:moveTo>
                    <a:pt x="0" y="1342644"/>
                  </a:moveTo>
                  <a:lnTo>
                    <a:pt x="12192000" y="134264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342644"/>
                  </a:lnTo>
                  <a:close/>
                </a:path>
              </a:pathLst>
            </a:custGeom>
            <a:solidFill>
              <a:srgbClr val="F6F6F8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0" y="0"/>
            <a:ext cx="12192000" cy="5062855"/>
            <a:chOff x="0" y="0"/>
            <a:chExt cx="12192000" cy="5062855"/>
          </a:xfrm>
        </p:grpSpPr>
        <p:sp>
          <p:nvSpPr>
            <p:cNvPr id="8" name="object 8"/>
            <p:cNvSpPr/>
            <p:nvPr/>
          </p:nvSpPr>
          <p:spPr>
            <a:xfrm>
              <a:off x="0" y="0"/>
              <a:ext cx="12192000" cy="2246630"/>
            </a:xfrm>
            <a:custGeom>
              <a:avLst/>
              <a:gdLst/>
              <a:ahLst/>
              <a:cxnLst/>
              <a:rect l="l" t="t" r="r" b="b"/>
              <a:pathLst>
                <a:path w="12192000" h="2246630">
                  <a:moveTo>
                    <a:pt x="0" y="2246376"/>
                  </a:moveTo>
                  <a:lnTo>
                    <a:pt x="12192000" y="2246376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2246376"/>
                  </a:lnTo>
                  <a:close/>
                </a:path>
              </a:pathLst>
            </a:custGeom>
            <a:solidFill>
              <a:srgbClr val="F6F6F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38200" y="1299972"/>
              <a:ext cx="541020" cy="79375"/>
            </a:xfrm>
            <a:custGeom>
              <a:avLst/>
              <a:gdLst/>
              <a:ahLst/>
              <a:cxnLst/>
              <a:rect l="l" t="t" r="r" b="b"/>
              <a:pathLst>
                <a:path w="541019" h="79375">
                  <a:moveTo>
                    <a:pt x="541019" y="0"/>
                  </a:moveTo>
                  <a:lnTo>
                    <a:pt x="0" y="0"/>
                  </a:lnTo>
                  <a:lnTo>
                    <a:pt x="0" y="79248"/>
                  </a:lnTo>
                  <a:lnTo>
                    <a:pt x="541019" y="79248"/>
                  </a:lnTo>
                  <a:lnTo>
                    <a:pt x="541019" y="0"/>
                  </a:lnTo>
                  <a:close/>
                </a:path>
              </a:pathLst>
            </a:custGeom>
            <a:solidFill>
              <a:srgbClr val="A0C7E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0" y="2246376"/>
              <a:ext cx="12192000" cy="2816860"/>
            </a:xfrm>
            <a:custGeom>
              <a:avLst/>
              <a:gdLst/>
              <a:ahLst/>
              <a:cxnLst/>
              <a:rect l="l" t="t" r="r" b="b"/>
              <a:pathLst>
                <a:path w="12192000" h="2816860">
                  <a:moveTo>
                    <a:pt x="12192000" y="0"/>
                  </a:moveTo>
                  <a:lnTo>
                    <a:pt x="0" y="0"/>
                  </a:lnTo>
                  <a:lnTo>
                    <a:pt x="0" y="2816352"/>
                  </a:lnTo>
                  <a:lnTo>
                    <a:pt x="12192000" y="2816352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5568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1607947" y="2329688"/>
            <a:ext cx="4237990" cy="2586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400" spc="-40">
                <a:solidFill>
                  <a:srgbClr val="FFFFFF"/>
                </a:solidFill>
                <a:latin typeface="Nimbus Sans L"/>
                <a:cs typeface="Nimbus Sans L"/>
              </a:rPr>
              <a:t>Tactics </a:t>
            </a:r>
            <a:r>
              <a:rPr dirty="0" sz="2400">
                <a:solidFill>
                  <a:srgbClr val="FFFFFF"/>
                </a:solidFill>
                <a:latin typeface="Nimbus Sans L"/>
                <a:cs typeface="Nimbus Sans L"/>
              </a:rPr>
              <a:t>to </a:t>
            </a:r>
            <a:r>
              <a:rPr dirty="0" sz="2400" spc="-5">
                <a:solidFill>
                  <a:srgbClr val="FFFFFF"/>
                </a:solidFill>
                <a:latin typeface="Nimbus Sans L"/>
                <a:cs typeface="Nimbus Sans L"/>
              </a:rPr>
              <a:t>protect privacy </a:t>
            </a:r>
            <a:r>
              <a:rPr dirty="0" sz="2400">
                <a:solidFill>
                  <a:srgbClr val="FFFFFF"/>
                </a:solidFill>
                <a:latin typeface="Nimbus Sans L"/>
                <a:cs typeface="Nimbus Sans L"/>
              </a:rPr>
              <a:t>and  </a:t>
            </a:r>
            <a:r>
              <a:rPr dirty="0" sz="2400" spc="-5">
                <a:solidFill>
                  <a:srgbClr val="FFFFFF"/>
                </a:solidFill>
                <a:latin typeface="Nimbus Sans L"/>
                <a:cs typeface="Nimbus Sans L"/>
              </a:rPr>
              <a:t>security online </a:t>
            </a:r>
            <a:r>
              <a:rPr dirty="0" sz="2400" spc="-10">
                <a:solidFill>
                  <a:srgbClr val="FFFFFF"/>
                </a:solidFill>
                <a:latin typeface="Nimbus Sans L"/>
                <a:cs typeface="Nimbus Sans L"/>
              </a:rPr>
              <a:t>differ </a:t>
            </a:r>
            <a:r>
              <a:rPr dirty="0" sz="2400" spc="-5">
                <a:solidFill>
                  <a:srgbClr val="FFFFFF"/>
                </a:solidFill>
                <a:latin typeface="Nimbus Sans L"/>
                <a:cs typeface="Nimbus Sans L"/>
              </a:rPr>
              <a:t>depending  </a:t>
            </a:r>
            <a:r>
              <a:rPr dirty="0" sz="2400">
                <a:solidFill>
                  <a:srgbClr val="FFFFFF"/>
                </a:solidFill>
                <a:latin typeface="Nimbus Sans L"/>
                <a:cs typeface="Nimbus Sans L"/>
              </a:rPr>
              <a:t>on </a:t>
            </a:r>
            <a:r>
              <a:rPr dirty="0" sz="2400" spc="-5">
                <a:solidFill>
                  <a:srgbClr val="FFFFFF"/>
                </a:solidFill>
                <a:latin typeface="Nimbus Sans L"/>
                <a:cs typeface="Nimbus Sans L"/>
              </a:rPr>
              <a:t>whether </a:t>
            </a:r>
            <a:r>
              <a:rPr dirty="0" sz="2400">
                <a:solidFill>
                  <a:srgbClr val="FFFFFF"/>
                </a:solidFill>
                <a:latin typeface="Nimbus Sans L"/>
                <a:cs typeface="Nimbus Sans L"/>
              </a:rPr>
              <a:t>users own their  smartphone or </a:t>
            </a:r>
            <a:r>
              <a:rPr dirty="0" sz="2400" spc="-5">
                <a:solidFill>
                  <a:srgbClr val="FFFFFF"/>
                </a:solidFill>
                <a:latin typeface="Nimbus Sans L"/>
                <a:cs typeface="Nimbus Sans L"/>
              </a:rPr>
              <a:t>share </a:t>
            </a:r>
            <a:r>
              <a:rPr dirty="0" sz="2400">
                <a:solidFill>
                  <a:srgbClr val="FFFFFF"/>
                </a:solidFill>
                <a:latin typeface="Nimbus Sans L"/>
                <a:cs typeface="Nimbus Sans L"/>
              </a:rPr>
              <a:t>it, </a:t>
            </a:r>
            <a:r>
              <a:rPr dirty="0" sz="2400" spc="-5">
                <a:solidFill>
                  <a:srgbClr val="FFFFFF"/>
                </a:solidFill>
                <a:latin typeface="Nimbus Sans L"/>
                <a:cs typeface="Nimbus Sans L"/>
              </a:rPr>
              <a:t>on  whether </a:t>
            </a:r>
            <a:r>
              <a:rPr dirty="0" sz="2400">
                <a:solidFill>
                  <a:srgbClr val="FFFFFF"/>
                </a:solidFill>
                <a:latin typeface="Nimbus Sans L"/>
                <a:cs typeface="Nimbus Sans L"/>
              </a:rPr>
              <a:t>they </a:t>
            </a:r>
            <a:r>
              <a:rPr dirty="0" sz="2400" spc="-5">
                <a:solidFill>
                  <a:srgbClr val="FFFFFF"/>
                </a:solidFill>
                <a:latin typeface="Nimbus Sans L"/>
                <a:cs typeface="Nimbus Sans L"/>
              </a:rPr>
              <a:t>are male </a:t>
            </a:r>
            <a:r>
              <a:rPr dirty="0" sz="2400">
                <a:solidFill>
                  <a:srgbClr val="FFFFFF"/>
                </a:solidFill>
                <a:latin typeface="Nimbus Sans L"/>
                <a:cs typeface="Nimbus Sans L"/>
              </a:rPr>
              <a:t>or  </a:t>
            </a:r>
            <a:r>
              <a:rPr dirty="0" sz="2400" spc="-5">
                <a:solidFill>
                  <a:srgbClr val="FFFFFF"/>
                </a:solidFill>
                <a:latin typeface="Nimbus Sans L"/>
                <a:cs typeface="Nimbus Sans L"/>
              </a:rPr>
              <a:t>female, and </a:t>
            </a:r>
            <a:r>
              <a:rPr dirty="0" sz="2400">
                <a:solidFill>
                  <a:srgbClr val="FFFFFF"/>
                </a:solidFill>
                <a:latin typeface="Nimbus Sans L"/>
                <a:cs typeface="Nimbus Sans L"/>
              </a:rPr>
              <a:t>on </a:t>
            </a:r>
            <a:r>
              <a:rPr dirty="0" sz="2400" spc="-5">
                <a:solidFill>
                  <a:srgbClr val="FFFFFF"/>
                </a:solidFill>
                <a:latin typeface="Nimbus Sans L"/>
                <a:cs typeface="Nimbus Sans L"/>
              </a:rPr>
              <a:t>their level </a:t>
            </a:r>
            <a:r>
              <a:rPr dirty="0" sz="2400">
                <a:solidFill>
                  <a:srgbClr val="FFFFFF"/>
                </a:solidFill>
                <a:latin typeface="Nimbus Sans L"/>
                <a:cs typeface="Nimbus Sans L"/>
              </a:rPr>
              <a:t>of  </a:t>
            </a:r>
            <a:r>
              <a:rPr dirty="0" sz="2400" spc="-5">
                <a:solidFill>
                  <a:srgbClr val="FFFFFF"/>
                </a:solidFill>
                <a:latin typeface="Nimbus Sans L"/>
                <a:cs typeface="Nimbus Sans L"/>
              </a:rPr>
              <a:t>digital</a:t>
            </a:r>
            <a:r>
              <a:rPr dirty="0" sz="2400" spc="1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Nimbus Sans L"/>
                <a:cs typeface="Nimbus Sans L"/>
              </a:rPr>
              <a:t>literacy.</a:t>
            </a:r>
            <a:endParaRPr sz="2400">
              <a:latin typeface="Nimbus Sans L"/>
              <a:cs typeface="Nimbus Sans 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696264" y="619759"/>
            <a:ext cx="152336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210">
                <a:solidFill>
                  <a:srgbClr val="5E6D7E"/>
                </a:solidFill>
              </a:rPr>
              <a:t>T</a:t>
            </a:r>
            <a:r>
              <a:rPr dirty="0" sz="3600">
                <a:solidFill>
                  <a:srgbClr val="5E6D7E"/>
                </a:solidFill>
              </a:rPr>
              <a:t>rends</a:t>
            </a:r>
            <a:endParaRPr sz="3600"/>
          </a:p>
        </p:txBody>
      </p:sp>
      <p:sp>
        <p:nvSpPr>
          <p:cNvPr id="13" name="object 13"/>
          <p:cNvSpPr/>
          <p:nvPr/>
        </p:nvSpPr>
        <p:spPr>
          <a:xfrm>
            <a:off x="217170" y="3019805"/>
            <a:ext cx="1097280" cy="1097280"/>
          </a:xfrm>
          <a:custGeom>
            <a:avLst/>
            <a:gdLst/>
            <a:ahLst/>
            <a:cxnLst/>
            <a:rect l="l" t="t" r="r" b="b"/>
            <a:pathLst>
              <a:path w="1097280" h="1097279">
                <a:moveTo>
                  <a:pt x="0" y="548640"/>
                </a:moveTo>
                <a:lnTo>
                  <a:pt x="2013" y="501298"/>
                </a:lnTo>
                <a:lnTo>
                  <a:pt x="7945" y="455076"/>
                </a:lnTo>
                <a:lnTo>
                  <a:pt x="17630" y="410137"/>
                </a:lnTo>
                <a:lnTo>
                  <a:pt x="30903" y="366646"/>
                </a:lnTo>
                <a:lnTo>
                  <a:pt x="47600" y="324768"/>
                </a:lnTo>
                <a:lnTo>
                  <a:pt x="67556" y="284667"/>
                </a:lnTo>
                <a:lnTo>
                  <a:pt x="90607" y="246508"/>
                </a:lnTo>
                <a:lnTo>
                  <a:pt x="116587" y="210455"/>
                </a:lnTo>
                <a:lnTo>
                  <a:pt x="145333" y="176674"/>
                </a:lnTo>
                <a:lnTo>
                  <a:pt x="176679" y="145328"/>
                </a:lnTo>
                <a:lnTo>
                  <a:pt x="210460" y="116583"/>
                </a:lnTo>
                <a:lnTo>
                  <a:pt x="246513" y="90604"/>
                </a:lnTo>
                <a:lnTo>
                  <a:pt x="284672" y="67554"/>
                </a:lnTo>
                <a:lnTo>
                  <a:pt x="324773" y="47598"/>
                </a:lnTo>
                <a:lnTo>
                  <a:pt x="366651" y="30902"/>
                </a:lnTo>
                <a:lnTo>
                  <a:pt x="410141" y="17629"/>
                </a:lnTo>
                <a:lnTo>
                  <a:pt x="455079" y="7945"/>
                </a:lnTo>
                <a:lnTo>
                  <a:pt x="501300" y="2013"/>
                </a:lnTo>
                <a:lnTo>
                  <a:pt x="548640" y="0"/>
                </a:lnTo>
                <a:lnTo>
                  <a:pt x="595979" y="2013"/>
                </a:lnTo>
                <a:lnTo>
                  <a:pt x="642200" y="7945"/>
                </a:lnTo>
                <a:lnTo>
                  <a:pt x="687138" y="17629"/>
                </a:lnTo>
                <a:lnTo>
                  <a:pt x="730628" y="30902"/>
                </a:lnTo>
                <a:lnTo>
                  <a:pt x="772506" y="47598"/>
                </a:lnTo>
                <a:lnTo>
                  <a:pt x="812607" y="67554"/>
                </a:lnTo>
                <a:lnTo>
                  <a:pt x="850766" y="90604"/>
                </a:lnTo>
                <a:lnTo>
                  <a:pt x="886819" y="116583"/>
                </a:lnTo>
                <a:lnTo>
                  <a:pt x="920600" y="145328"/>
                </a:lnTo>
                <a:lnTo>
                  <a:pt x="951946" y="176674"/>
                </a:lnTo>
                <a:lnTo>
                  <a:pt x="980692" y="210455"/>
                </a:lnTo>
                <a:lnTo>
                  <a:pt x="1006672" y="246508"/>
                </a:lnTo>
                <a:lnTo>
                  <a:pt x="1029723" y="284667"/>
                </a:lnTo>
                <a:lnTo>
                  <a:pt x="1049679" y="324768"/>
                </a:lnTo>
                <a:lnTo>
                  <a:pt x="1066376" y="366646"/>
                </a:lnTo>
                <a:lnTo>
                  <a:pt x="1079649" y="410137"/>
                </a:lnTo>
                <a:lnTo>
                  <a:pt x="1089334" y="455076"/>
                </a:lnTo>
                <a:lnTo>
                  <a:pt x="1095266" y="501298"/>
                </a:lnTo>
                <a:lnTo>
                  <a:pt x="1097280" y="548640"/>
                </a:lnTo>
                <a:lnTo>
                  <a:pt x="1095266" y="595981"/>
                </a:lnTo>
                <a:lnTo>
                  <a:pt x="1089334" y="642203"/>
                </a:lnTo>
                <a:lnTo>
                  <a:pt x="1079649" y="687142"/>
                </a:lnTo>
                <a:lnTo>
                  <a:pt x="1066376" y="730633"/>
                </a:lnTo>
                <a:lnTo>
                  <a:pt x="1049679" y="772511"/>
                </a:lnTo>
                <a:lnTo>
                  <a:pt x="1029723" y="812612"/>
                </a:lnTo>
                <a:lnTo>
                  <a:pt x="1006672" y="850771"/>
                </a:lnTo>
                <a:lnTo>
                  <a:pt x="980692" y="886824"/>
                </a:lnTo>
                <a:lnTo>
                  <a:pt x="951946" y="920605"/>
                </a:lnTo>
                <a:lnTo>
                  <a:pt x="920600" y="951951"/>
                </a:lnTo>
                <a:lnTo>
                  <a:pt x="886819" y="980696"/>
                </a:lnTo>
                <a:lnTo>
                  <a:pt x="850766" y="1006675"/>
                </a:lnTo>
                <a:lnTo>
                  <a:pt x="812607" y="1029725"/>
                </a:lnTo>
                <a:lnTo>
                  <a:pt x="772506" y="1049681"/>
                </a:lnTo>
                <a:lnTo>
                  <a:pt x="730628" y="1066377"/>
                </a:lnTo>
                <a:lnTo>
                  <a:pt x="687138" y="1079650"/>
                </a:lnTo>
                <a:lnTo>
                  <a:pt x="642200" y="1089334"/>
                </a:lnTo>
                <a:lnTo>
                  <a:pt x="595979" y="1095266"/>
                </a:lnTo>
                <a:lnTo>
                  <a:pt x="548640" y="1097280"/>
                </a:lnTo>
                <a:lnTo>
                  <a:pt x="501300" y="1095266"/>
                </a:lnTo>
                <a:lnTo>
                  <a:pt x="455079" y="1089334"/>
                </a:lnTo>
                <a:lnTo>
                  <a:pt x="410141" y="1079650"/>
                </a:lnTo>
                <a:lnTo>
                  <a:pt x="366651" y="1066377"/>
                </a:lnTo>
                <a:lnTo>
                  <a:pt x="324773" y="1049681"/>
                </a:lnTo>
                <a:lnTo>
                  <a:pt x="284672" y="1029725"/>
                </a:lnTo>
                <a:lnTo>
                  <a:pt x="246513" y="1006675"/>
                </a:lnTo>
                <a:lnTo>
                  <a:pt x="210460" y="980696"/>
                </a:lnTo>
                <a:lnTo>
                  <a:pt x="176679" y="951951"/>
                </a:lnTo>
                <a:lnTo>
                  <a:pt x="145333" y="920605"/>
                </a:lnTo>
                <a:lnTo>
                  <a:pt x="116587" y="886824"/>
                </a:lnTo>
                <a:lnTo>
                  <a:pt x="90607" y="850771"/>
                </a:lnTo>
                <a:lnTo>
                  <a:pt x="67556" y="812612"/>
                </a:lnTo>
                <a:lnTo>
                  <a:pt x="47600" y="772511"/>
                </a:lnTo>
                <a:lnTo>
                  <a:pt x="30903" y="730633"/>
                </a:lnTo>
                <a:lnTo>
                  <a:pt x="17630" y="687142"/>
                </a:lnTo>
                <a:lnTo>
                  <a:pt x="7945" y="642203"/>
                </a:lnTo>
                <a:lnTo>
                  <a:pt x="2013" y="595981"/>
                </a:lnTo>
                <a:lnTo>
                  <a:pt x="0" y="54864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545693" y="3056382"/>
            <a:ext cx="449580" cy="939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>
                <a:solidFill>
                  <a:srgbClr val="FFFFFF"/>
                </a:solidFill>
                <a:latin typeface="Nimbus Sans L"/>
                <a:cs typeface="Nimbus Sans L"/>
              </a:rPr>
              <a:t>3</a:t>
            </a:r>
            <a:endParaRPr sz="6000">
              <a:latin typeface="Nimbus Sans L"/>
              <a:cs typeface="Nimbus Sans 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6240779" y="1444751"/>
            <a:ext cx="5951219" cy="39684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239877" y="6523557"/>
            <a:ext cx="186563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10</a:t>
            </a:fld>
            <a:r>
              <a:rPr dirty="0" sz="1400" spc="-20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|	</a:t>
            </a:r>
            <a:r>
              <a:rPr dirty="0" sz="1400" spc="-5">
                <a:solidFill>
                  <a:srgbClr val="55687A"/>
                </a:solidFill>
                <a:latin typeface="Nimbus Sans L"/>
                <a:cs typeface="Nimbus Sans L"/>
              </a:rPr>
              <a:t>CDA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Insight</a:t>
            </a:r>
            <a:r>
              <a:rPr dirty="0" sz="1400" spc="-17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2020</a:t>
            </a:r>
            <a:endParaRPr sz="14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042915"/>
            <a:ext cx="12192000" cy="1815464"/>
            <a:chOff x="0" y="5042915"/>
            <a:chExt cx="12192000" cy="1815464"/>
          </a:xfrm>
        </p:grpSpPr>
        <p:sp>
          <p:nvSpPr>
            <p:cNvPr id="3" name="object 3"/>
            <p:cNvSpPr/>
            <p:nvPr/>
          </p:nvSpPr>
          <p:spPr>
            <a:xfrm>
              <a:off x="0" y="6403847"/>
              <a:ext cx="10883265" cy="454659"/>
            </a:xfrm>
            <a:custGeom>
              <a:avLst/>
              <a:gdLst/>
              <a:ahLst/>
              <a:cxnLst/>
              <a:rect l="l" t="t" r="r" b="b"/>
              <a:pathLst>
                <a:path w="10883265" h="454659">
                  <a:moveTo>
                    <a:pt x="10882884" y="0"/>
                  </a:moveTo>
                  <a:lnTo>
                    <a:pt x="0" y="0"/>
                  </a:lnTo>
                  <a:lnTo>
                    <a:pt x="0" y="454151"/>
                  </a:lnTo>
                  <a:lnTo>
                    <a:pt x="10882884" y="454151"/>
                  </a:lnTo>
                  <a:lnTo>
                    <a:pt x="10882884" y="0"/>
                  </a:lnTo>
                  <a:close/>
                </a:path>
              </a:pathLst>
            </a:custGeom>
            <a:solidFill>
              <a:srgbClr val="ECE9E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882883" y="6405371"/>
              <a:ext cx="1309370" cy="451484"/>
            </a:xfrm>
            <a:custGeom>
              <a:avLst/>
              <a:gdLst/>
              <a:ahLst/>
              <a:cxnLst/>
              <a:rect l="l" t="t" r="r" b="b"/>
              <a:pathLst>
                <a:path w="1309370" h="451484">
                  <a:moveTo>
                    <a:pt x="1309116" y="0"/>
                  </a:moveTo>
                  <a:lnTo>
                    <a:pt x="0" y="0"/>
                  </a:lnTo>
                  <a:lnTo>
                    <a:pt x="0" y="451103"/>
                  </a:lnTo>
                  <a:lnTo>
                    <a:pt x="1309116" y="451103"/>
                  </a:lnTo>
                  <a:lnTo>
                    <a:pt x="1309116" y="0"/>
                  </a:lnTo>
                  <a:close/>
                </a:path>
              </a:pathLst>
            </a:custGeom>
            <a:solidFill>
              <a:srgbClr val="5568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1201400" y="6556246"/>
              <a:ext cx="728472" cy="1767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5042915"/>
              <a:ext cx="12192000" cy="1362710"/>
            </a:xfrm>
            <a:custGeom>
              <a:avLst/>
              <a:gdLst/>
              <a:ahLst/>
              <a:cxnLst/>
              <a:rect l="l" t="t" r="r" b="b"/>
              <a:pathLst>
                <a:path w="12192000" h="1362710">
                  <a:moveTo>
                    <a:pt x="0" y="1362455"/>
                  </a:moveTo>
                  <a:lnTo>
                    <a:pt x="12192000" y="1362455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362455"/>
                  </a:lnTo>
                  <a:close/>
                </a:path>
              </a:pathLst>
            </a:custGeom>
            <a:solidFill>
              <a:srgbClr val="F6F6F8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0" y="0"/>
            <a:ext cx="12192000" cy="5043170"/>
            <a:chOff x="0" y="0"/>
            <a:chExt cx="12192000" cy="5043170"/>
          </a:xfrm>
        </p:grpSpPr>
        <p:sp>
          <p:nvSpPr>
            <p:cNvPr id="8" name="object 8"/>
            <p:cNvSpPr/>
            <p:nvPr/>
          </p:nvSpPr>
          <p:spPr>
            <a:xfrm>
              <a:off x="0" y="0"/>
              <a:ext cx="12192000" cy="2226945"/>
            </a:xfrm>
            <a:custGeom>
              <a:avLst/>
              <a:gdLst/>
              <a:ahLst/>
              <a:cxnLst/>
              <a:rect l="l" t="t" r="r" b="b"/>
              <a:pathLst>
                <a:path w="12192000" h="2226945">
                  <a:moveTo>
                    <a:pt x="0" y="2226564"/>
                  </a:moveTo>
                  <a:lnTo>
                    <a:pt x="12192000" y="222656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2226564"/>
                  </a:lnTo>
                  <a:close/>
                </a:path>
              </a:pathLst>
            </a:custGeom>
            <a:solidFill>
              <a:srgbClr val="F6F6F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38200" y="1299972"/>
              <a:ext cx="541020" cy="79375"/>
            </a:xfrm>
            <a:custGeom>
              <a:avLst/>
              <a:gdLst/>
              <a:ahLst/>
              <a:cxnLst/>
              <a:rect l="l" t="t" r="r" b="b"/>
              <a:pathLst>
                <a:path w="541019" h="79375">
                  <a:moveTo>
                    <a:pt x="541019" y="0"/>
                  </a:moveTo>
                  <a:lnTo>
                    <a:pt x="0" y="0"/>
                  </a:lnTo>
                  <a:lnTo>
                    <a:pt x="0" y="79248"/>
                  </a:lnTo>
                  <a:lnTo>
                    <a:pt x="541019" y="79248"/>
                  </a:lnTo>
                  <a:lnTo>
                    <a:pt x="541019" y="0"/>
                  </a:lnTo>
                  <a:close/>
                </a:path>
              </a:pathLst>
            </a:custGeom>
            <a:solidFill>
              <a:srgbClr val="A0C7E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0" y="2226564"/>
              <a:ext cx="12192000" cy="2816860"/>
            </a:xfrm>
            <a:custGeom>
              <a:avLst/>
              <a:gdLst/>
              <a:ahLst/>
              <a:cxnLst/>
              <a:rect l="l" t="t" r="r" b="b"/>
              <a:pathLst>
                <a:path w="12192000" h="2816860">
                  <a:moveTo>
                    <a:pt x="12192000" y="0"/>
                  </a:moveTo>
                  <a:lnTo>
                    <a:pt x="0" y="0"/>
                  </a:lnTo>
                  <a:lnTo>
                    <a:pt x="0" y="2816351"/>
                  </a:lnTo>
                  <a:lnTo>
                    <a:pt x="12192000" y="2816351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5568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7471029" y="2464130"/>
            <a:ext cx="4638675" cy="24047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600" spc="-10">
                <a:solidFill>
                  <a:srgbClr val="FFFFFF"/>
                </a:solidFill>
                <a:latin typeface="Nimbus Sans L"/>
                <a:cs typeface="Nimbus Sans L"/>
              </a:rPr>
              <a:t>Offline </a:t>
            </a: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gender gaps and  dynamics influence</a:t>
            </a:r>
            <a:r>
              <a:rPr dirty="0" sz="2600" spc="-6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perceptions  of security and privacy online,  </a:t>
            </a:r>
            <a:r>
              <a:rPr dirty="0" sz="2600" spc="-5">
                <a:solidFill>
                  <a:srgbClr val="FFFFFF"/>
                </a:solidFill>
                <a:latin typeface="Nimbus Sans L"/>
                <a:cs typeface="Nimbus Sans L"/>
              </a:rPr>
              <a:t>affecting </a:t>
            </a: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what digital services  </a:t>
            </a:r>
            <a:r>
              <a:rPr dirty="0" sz="2600" spc="5">
                <a:solidFill>
                  <a:srgbClr val="FFFFFF"/>
                </a:solidFill>
                <a:latin typeface="Nimbus Sans L"/>
                <a:cs typeface="Nimbus Sans L"/>
              </a:rPr>
              <a:t>women </a:t>
            </a: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can use and how they  use them compared to</a:t>
            </a:r>
            <a:r>
              <a:rPr dirty="0" sz="2600" spc="-4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men.</a:t>
            </a:r>
            <a:endParaRPr sz="2600">
              <a:latin typeface="Nimbus Sans L"/>
              <a:cs typeface="Nimbus Sans L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725525" y="576148"/>
            <a:ext cx="152463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210">
                <a:solidFill>
                  <a:srgbClr val="5E6D7E"/>
                </a:solidFill>
              </a:rPr>
              <a:t>T</a:t>
            </a:r>
            <a:r>
              <a:rPr dirty="0" sz="3600">
                <a:solidFill>
                  <a:srgbClr val="5E6D7E"/>
                </a:solidFill>
              </a:rPr>
              <a:t>rends</a:t>
            </a:r>
            <a:endParaRPr sz="3600"/>
          </a:p>
        </p:txBody>
      </p:sp>
      <p:sp>
        <p:nvSpPr>
          <p:cNvPr id="13" name="object 13"/>
          <p:cNvSpPr/>
          <p:nvPr/>
        </p:nvSpPr>
        <p:spPr>
          <a:xfrm>
            <a:off x="6144005" y="3006089"/>
            <a:ext cx="1097280" cy="1097280"/>
          </a:xfrm>
          <a:custGeom>
            <a:avLst/>
            <a:gdLst/>
            <a:ahLst/>
            <a:cxnLst/>
            <a:rect l="l" t="t" r="r" b="b"/>
            <a:pathLst>
              <a:path w="1097279" h="1097279">
                <a:moveTo>
                  <a:pt x="0" y="548639"/>
                </a:moveTo>
                <a:lnTo>
                  <a:pt x="2013" y="501298"/>
                </a:lnTo>
                <a:lnTo>
                  <a:pt x="7945" y="455076"/>
                </a:lnTo>
                <a:lnTo>
                  <a:pt x="17629" y="410137"/>
                </a:lnTo>
                <a:lnTo>
                  <a:pt x="30902" y="366646"/>
                </a:lnTo>
                <a:lnTo>
                  <a:pt x="47598" y="324768"/>
                </a:lnTo>
                <a:lnTo>
                  <a:pt x="67554" y="284667"/>
                </a:lnTo>
                <a:lnTo>
                  <a:pt x="90604" y="246508"/>
                </a:lnTo>
                <a:lnTo>
                  <a:pt x="116583" y="210455"/>
                </a:lnTo>
                <a:lnTo>
                  <a:pt x="145328" y="176674"/>
                </a:lnTo>
                <a:lnTo>
                  <a:pt x="176674" y="145328"/>
                </a:lnTo>
                <a:lnTo>
                  <a:pt x="210455" y="116583"/>
                </a:lnTo>
                <a:lnTo>
                  <a:pt x="246508" y="90604"/>
                </a:lnTo>
                <a:lnTo>
                  <a:pt x="284667" y="67554"/>
                </a:lnTo>
                <a:lnTo>
                  <a:pt x="324768" y="47598"/>
                </a:lnTo>
                <a:lnTo>
                  <a:pt x="366646" y="30902"/>
                </a:lnTo>
                <a:lnTo>
                  <a:pt x="410137" y="17629"/>
                </a:lnTo>
                <a:lnTo>
                  <a:pt x="455076" y="7945"/>
                </a:lnTo>
                <a:lnTo>
                  <a:pt x="501298" y="2013"/>
                </a:lnTo>
                <a:lnTo>
                  <a:pt x="548640" y="0"/>
                </a:lnTo>
                <a:lnTo>
                  <a:pt x="595981" y="2013"/>
                </a:lnTo>
                <a:lnTo>
                  <a:pt x="642203" y="7945"/>
                </a:lnTo>
                <a:lnTo>
                  <a:pt x="687142" y="17629"/>
                </a:lnTo>
                <a:lnTo>
                  <a:pt x="730633" y="30902"/>
                </a:lnTo>
                <a:lnTo>
                  <a:pt x="772511" y="47598"/>
                </a:lnTo>
                <a:lnTo>
                  <a:pt x="812612" y="67554"/>
                </a:lnTo>
                <a:lnTo>
                  <a:pt x="850771" y="90604"/>
                </a:lnTo>
                <a:lnTo>
                  <a:pt x="886824" y="116583"/>
                </a:lnTo>
                <a:lnTo>
                  <a:pt x="920605" y="145328"/>
                </a:lnTo>
                <a:lnTo>
                  <a:pt x="951951" y="176674"/>
                </a:lnTo>
                <a:lnTo>
                  <a:pt x="980696" y="210455"/>
                </a:lnTo>
                <a:lnTo>
                  <a:pt x="1006675" y="246508"/>
                </a:lnTo>
                <a:lnTo>
                  <a:pt x="1029725" y="284667"/>
                </a:lnTo>
                <a:lnTo>
                  <a:pt x="1049681" y="324768"/>
                </a:lnTo>
                <a:lnTo>
                  <a:pt x="1066377" y="366646"/>
                </a:lnTo>
                <a:lnTo>
                  <a:pt x="1079650" y="410137"/>
                </a:lnTo>
                <a:lnTo>
                  <a:pt x="1089334" y="455076"/>
                </a:lnTo>
                <a:lnTo>
                  <a:pt x="1095266" y="501298"/>
                </a:lnTo>
                <a:lnTo>
                  <a:pt x="1097279" y="548639"/>
                </a:lnTo>
                <a:lnTo>
                  <a:pt x="1095266" y="595981"/>
                </a:lnTo>
                <a:lnTo>
                  <a:pt x="1089334" y="642203"/>
                </a:lnTo>
                <a:lnTo>
                  <a:pt x="1079650" y="687142"/>
                </a:lnTo>
                <a:lnTo>
                  <a:pt x="1066377" y="730633"/>
                </a:lnTo>
                <a:lnTo>
                  <a:pt x="1049681" y="772511"/>
                </a:lnTo>
                <a:lnTo>
                  <a:pt x="1029725" y="812612"/>
                </a:lnTo>
                <a:lnTo>
                  <a:pt x="1006675" y="850771"/>
                </a:lnTo>
                <a:lnTo>
                  <a:pt x="980696" y="886824"/>
                </a:lnTo>
                <a:lnTo>
                  <a:pt x="951951" y="920605"/>
                </a:lnTo>
                <a:lnTo>
                  <a:pt x="920605" y="951951"/>
                </a:lnTo>
                <a:lnTo>
                  <a:pt x="886824" y="980696"/>
                </a:lnTo>
                <a:lnTo>
                  <a:pt x="850771" y="1006675"/>
                </a:lnTo>
                <a:lnTo>
                  <a:pt x="812612" y="1029725"/>
                </a:lnTo>
                <a:lnTo>
                  <a:pt x="772511" y="1049681"/>
                </a:lnTo>
                <a:lnTo>
                  <a:pt x="730633" y="1066377"/>
                </a:lnTo>
                <a:lnTo>
                  <a:pt x="687142" y="1079650"/>
                </a:lnTo>
                <a:lnTo>
                  <a:pt x="642203" y="1089334"/>
                </a:lnTo>
                <a:lnTo>
                  <a:pt x="595981" y="1095266"/>
                </a:lnTo>
                <a:lnTo>
                  <a:pt x="548640" y="1097280"/>
                </a:lnTo>
                <a:lnTo>
                  <a:pt x="501298" y="1095266"/>
                </a:lnTo>
                <a:lnTo>
                  <a:pt x="455076" y="1089334"/>
                </a:lnTo>
                <a:lnTo>
                  <a:pt x="410137" y="1079650"/>
                </a:lnTo>
                <a:lnTo>
                  <a:pt x="366646" y="1066377"/>
                </a:lnTo>
                <a:lnTo>
                  <a:pt x="324768" y="1049681"/>
                </a:lnTo>
                <a:lnTo>
                  <a:pt x="284667" y="1029725"/>
                </a:lnTo>
                <a:lnTo>
                  <a:pt x="246508" y="1006675"/>
                </a:lnTo>
                <a:lnTo>
                  <a:pt x="210455" y="980696"/>
                </a:lnTo>
                <a:lnTo>
                  <a:pt x="176674" y="951951"/>
                </a:lnTo>
                <a:lnTo>
                  <a:pt x="145328" y="920605"/>
                </a:lnTo>
                <a:lnTo>
                  <a:pt x="116583" y="886824"/>
                </a:lnTo>
                <a:lnTo>
                  <a:pt x="90604" y="850771"/>
                </a:lnTo>
                <a:lnTo>
                  <a:pt x="67554" y="812612"/>
                </a:lnTo>
                <a:lnTo>
                  <a:pt x="47598" y="772511"/>
                </a:lnTo>
                <a:lnTo>
                  <a:pt x="30902" y="730633"/>
                </a:lnTo>
                <a:lnTo>
                  <a:pt x="17629" y="687142"/>
                </a:lnTo>
                <a:lnTo>
                  <a:pt x="7945" y="642203"/>
                </a:lnTo>
                <a:lnTo>
                  <a:pt x="2013" y="595981"/>
                </a:lnTo>
                <a:lnTo>
                  <a:pt x="0" y="548639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6455155" y="3056966"/>
            <a:ext cx="449580" cy="940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>
                <a:solidFill>
                  <a:srgbClr val="FFFFFF"/>
                </a:solidFill>
                <a:latin typeface="Nimbus Sans L"/>
                <a:cs typeface="Nimbus Sans L"/>
              </a:rPr>
              <a:t>4</a:t>
            </a:r>
            <a:endParaRPr sz="6000">
              <a:latin typeface="Nimbus Sans L"/>
              <a:cs typeface="Nimbus Sans 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0" y="2008632"/>
            <a:ext cx="4974336" cy="34518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239877" y="6523557"/>
            <a:ext cx="186563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10</a:t>
            </a:fld>
            <a:r>
              <a:rPr dirty="0" sz="1400" spc="-20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|	</a:t>
            </a:r>
            <a:r>
              <a:rPr dirty="0" sz="1400" spc="-5">
                <a:solidFill>
                  <a:srgbClr val="55687A"/>
                </a:solidFill>
                <a:latin typeface="Nimbus Sans L"/>
                <a:cs typeface="Nimbus Sans L"/>
              </a:rPr>
              <a:t>CDA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Insight</a:t>
            </a:r>
            <a:r>
              <a:rPr dirty="0" sz="1400" spc="-17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2020</a:t>
            </a:r>
            <a:endParaRPr sz="14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6403847"/>
              <a:ext cx="10883265" cy="454659"/>
            </a:xfrm>
            <a:custGeom>
              <a:avLst/>
              <a:gdLst/>
              <a:ahLst/>
              <a:cxnLst/>
              <a:rect l="l" t="t" r="r" b="b"/>
              <a:pathLst>
                <a:path w="10883265" h="454659">
                  <a:moveTo>
                    <a:pt x="10882884" y="0"/>
                  </a:moveTo>
                  <a:lnTo>
                    <a:pt x="0" y="0"/>
                  </a:lnTo>
                  <a:lnTo>
                    <a:pt x="0" y="454151"/>
                  </a:lnTo>
                  <a:lnTo>
                    <a:pt x="10882884" y="454151"/>
                  </a:lnTo>
                  <a:lnTo>
                    <a:pt x="10882884" y="0"/>
                  </a:lnTo>
                  <a:close/>
                </a:path>
              </a:pathLst>
            </a:custGeom>
            <a:solidFill>
              <a:srgbClr val="ECE9E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882883" y="6405371"/>
              <a:ext cx="1309370" cy="451484"/>
            </a:xfrm>
            <a:custGeom>
              <a:avLst/>
              <a:gdLst/>
              <a:ahLst/>
              <a:cxnLst/>
              <a:rect l="l" t="t" r="r" b="b"/>
              <a:pathLst>
                <a:path w="1309370" h="451484">
                  <a:moveTo>
                    <a:pt x="1309116" y="0"/>
                  </a:moveTo>
                  <a:lnTo>
                    <a:pt x="0" y="0"/>
                  </a:lnTo>
                  <a:lnTo>
                    <a:pt x="0" y="451103"/>
                  </a:lnTo>
                  <a:lnTo>
                    <a:pt x="1309116" y="451103"/>
                  </a:lnTo>
                  <a:lnTo>
                    <a:pt x="1309116" y="0"/>
                  </a:lnTo>
                  <a:close/>
                </a:path>
              </a:pathLst>
            </a:custGeom>
            <a:solidFill>
              <a:srgbClr val="5568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1201400" y="6556247"/>
              <a:ext cx="728472" cy="1767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12192000" cy="6405880"/>
            </a:xfrm>
            <a:custGeom>
              <a:avLst/>
              <a:gdLst/>
              <a:ahLst/>
              <a:cxnLst/>
              <a:rect l="l" t="t" r="r" b="b"/>
              <a:pathLst>
                <a:path w="12192000" h="6405880">
                  <a:moveTo>
                    <a:pt x="12192000" y="0"/>
                  </a:moveTo>
                  <a:lnTo>
                    <a:pt x="0" y="0"/>
                  </a:lnTo>
                  <a:lnTo>
                    <a:pt x="0" y="6405372"/>
                  </a:lnTo>
                  <a:lnTo>
                    <a:pt x="12192000" y="6405372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6F6F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38200" y="1299972"/>
              <a:ext cx="541020" cy="79375"/>
            </a:xfrm>
            <a:custGeom>
              <a:avLst/>
              <a:gdLst/>
              <a:ahLst/>
              <a:cxnLst/>
              <a:rect l="l" t="t" r="r" b="b"/>
              <a:pathLst>
                <a:path w="541019" h="79375">
                  <a:moveTo>
                    <a:pt x="541019" y="0"/>
                  </a:moveTo>
                  <a:lnTo>
                    <a:pt x="0" y="0"/>
                  </a:lnTo>
                  <a:lnTo>
                    <a:pt x="0" y="79248"/>
                  </a:lnTo>
                  <a:lnTo>
                    <a:pt x="541019" y="79248"/>
                  </a:lnTo>
                  <a:lnTo>
                    <a:pt x="541019" y="0"/>
                  </a:lnTo>
                  <a:close/>
                </a:path>
              </a:pathLst>
            </a:custGeom>
            <a:solidFill>
              <a:srgbClr val="A0C7E1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764540" y="576148"/>
            <a:ext cx="541274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45">
                <a:solidFill>
                  <a:srgbClr val="5E6D7E"/>
                </a:solidFill>
              </a:rPr>
              <a:t>CDA’S </a:t>
            </a:r>
            <a:r>
              <a:rPr dirty="0" sz="3600" spc="-5">
                <a:solidFill>
                  <a:srgbClr val="5E6D7E"/>
                </a:solidFill>
              </a:rPr>
              <a:t>Cyber</a:t>
            </a:r>
            <a:r>
              <a:rPr dirty="0" sz="3600" spc="-35">
                <a:solidFill>
                  <a:srgbClr val="5E6D7E"/>
                </a:solidFill>
              </a:rPr>
              <a:t> </a:t>
            </a:r>
            <a:r>
              <a:rPr dirty="0" sz="3600">
                <a:solidFill>
                  <a:srgbClr val="5E6D7E"/>
                </a:solidFill>
              </a:rPr>
              <a:t>Framework</a:t>
            </a:r>
            <a:endParaRPr sz="3600"/>
          </a:p>
        </p:txBody>
      </p:sp>
      <p:sp>
        <p:nvSpPr>
          <p:cNvPr id="9" name="object 9"/>
          <p:cNvSpPr/>
          <p:nvPr/>
        </p:nvSpPr>
        <p:spPr>
          <a:xfrm>
            <a:off x="38100" y="1491996"/>
            <a:ext cx="12115800" cy="46939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12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2043" y="576148"/>
            <a:ext cx="240728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275">
                <a:solidFill>
                  <a:srgbClr val="5E6D7E"/>
                </a:solidFill>
              </a:rPr>
              <a:t>T</a:t>
            </a:r>
            <a:r>
              <a:rPr dirty="0" sz="3600">
                <a:solidFill>
                  <a:srgbClr val="5E6D7E"/>
                </a:solidFill>
              </a:rPr>
              <a:t>akeaways</a:t>
            </a:r>
            <a:endParaRPr sz="3600"/>
          </a:p>
        </p:txBody>
      </p:sp>
      <p:grpSp>
        <p:nvGrpSpPr>
          <p:cNvPr id="3" name="object 3"/>
          <p:cNvGrpSpPr/>
          <p:nvPr/>
        </p:nvGrpSpPr>
        <p:grpSpPr>
          <a:xfrm>
            <a:off x="838200" y="2624327"/>
            <a:ext cx="10160635" cy="1609725"/>
            <a:chOff x="838200" y="2624327"/>
            <a:chExt cx="10160635" cy="1609725"/>
          </a:xfrm>
        </p:grpSpPr>
        <p:sp>
          <p:nvSpPr>
            <p:cNvPr id="4" name="object 4"/>
            <p:cNvSpPr/>
            <p:nvPr/>
          </p:nvSpPr>
          <p:spPr>
            <a:xfrm>
              <a:off x="838200" y="2624327"/>
              <a:ext cx="1610868" cy="160934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608819" y="2624327"/>
              <a:ext cx="1389887" cy="160934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5291328" y="2624327"/>
              <a:ext cx="1609344" cy="160934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526795" y="4448378"/>
            <a:ext cx="2408555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20" b="1">
                <a:solidFill>
                  <a:srgbClr val="F8CC73"/>
                </a:solidFill>
                <a:latin typeface="Nimbus Sans L"/>
                <a:cs typeface="Nimbus Sans L"/>
              </a:rPr>
              <a:t>Technologists</a:t>
            </a:r>
            <a:endParaRPr sz="2800">
              <a:latin typeface="Nimbus Sans L"/>
              <a:cs typeface="Nimbus Sans 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12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005834" y="4498035"/>
            <a:ext cx="4180204" cy="819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079500" marR="5080" indent="-1066800">
              <a:lnSpc>
                <a:spcPct val="100000"/>
              </a:lnSpc>
              <a:spcBef>
                <a:spcPts val="105"/>
              </a:spcBef>
            </a:pPr>
            <a:r>
              <a:rPr dirty="0" sz="2600" b="1">
                <a:solidFill>
                  <a:srgbClr val="F8CC73"/>
                </a:solidFill>
                <a:latin typeface="Nimbus Sans L"/>
                <a:cs typeface="Nimbus Sans L"/>
              </a:rPr>
              <a:t>International</a:t>
            </a:r>
            <a:r>
              <a:rPr dirty="0" sz="2600" spc="-50" b="1">
                <a:solidFill>
                  <a:srgbClr val="F8CC73"/>
                </a:solidFill>
                <a:latin typeface="Nimbus Sans L"/>
                <a:cs typeface="Nimbus Sans L"/>
              </a:rPr>
              <a:t> </a:t>
            </a:r>
            <a:r>
              <a:rPr dirty="0" sz="2600" b="1">
                <a:solidFill>
                  <a:srgbClr val="F8CC73"/>
                </a:solidFill>
                <a:latin typeface="Nimbus Sans L"/>
                <a:cs typeface="Nimbus Sans L"/>
              </a:rPr>
              <a:t>Development  Practitioners</a:t>
            </a:r>
            <a:endParaRPr sz="2600">
              <a:latin typeface="Nimbus Sans L"/>
              <a:cs typeface="Nimbus Sans 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920733" y="4448378"/>
            <a:ext cx="2397125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 b="1">
                <a:solidFill>
                  <a:srgbClr val="F8CC73"/>
                </a:solidFill>
                <a:latin typeface="Nimbus Sans L"/>
                <a:cs typeface="Nimbus Sans L"/>
              </a:rPr>
              <a:t>Policy</a:t>
            </a:r>
            <a:r>
              <a:rPr dirty="0" sz="2800" spc="-45" b="1">
                <a:solidFill>
                  <a:srgbClr val="F8CC73"/>
                </a:solidFill>
                <a:latin typeface="Nimbus Sans L"/>
                <a:cs typeface="Nimbus Sans L"/>
              </a:rPr>
              <a:t> </a:t>
            </a:r>
            <a:r>
              <a:rPr dirty="0" sz="2800" spc="-5" b="1">
                <a:solidFill>
                  <a:srgbClr val="F8CC73"/>
                </a:solidFill>
                <a:latin typeface="Nimbus Sans L"/>
                <a:cs typeface="Nimbus Sans L"/>
              </a:rPr>
              <a:t>Makers</a:t>
            </a:r>
            <a:endParaRPr sz="28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277" y="2726817"/>
            <a:ext cx="11819255" cy="17640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3800" b="1">
                <a:solidFill>
                  <a:srgbClr val="45545F"/>
                </a:solidFill>
                <a:latin typeface="Nimbus Sans L"/>
                <a:cs typeface="Nimbus Sans L"/>
              </a:rPr>
              <a:t>The digital development community should adopt</a:t>
            </a:r>
            <a:r>
              <a:rPr dirty="0" sz="3800" spc="-160" b="1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3800" b="1">
                <a:solidFill>
                  <a:srgbClr val="45545F"/>
                </a:solidFill>
                <a:latin typeface="Nimbus Sans L"/>
                <a:cs typeface="Nimbus Sans L"/>
              </a:rPr>
              <a:t>a  </a:t>
            </a:r>
            <a:r>
              <a:rPr dirty="0" u="heavy" sz="3800" b="1">
                <a:solidFill>
                  <a:srgbClr val="DA1D45"/>
                </a:solidFill>
                <a:uFill>
                  <a:solidFill>
                    <a:srgbClr val="DA1D45"/>
                  </a:solidFill>
                </a:uFill>
                <a:latin typeface="Nimbus Sans L"/>
                <a:cs typeface="Nimbus Sans L"/>
                <a:hlinkClick r:id="rId2"/>
              </a:rPr>
              <a:t>10th </a:t>
            </a:r>
            <a:r>
              <a:rPr dirty="0" u="heavy" sz="3800" spc="-5" b="1">
                <a:solidFill>
                  <a:srgbClr val="DA1D45"/>
                </a:solidFill>
                <a:uFill>
                  <a:solidFill>
                    <a:srgbClr val="DA1D45"/>
                  </a:solidFill>
                </a:uFill>
                <a:latin typeface="Nimbus Sans L"/>
                <a:cs typeface="Nimbus Sans L"/>
                <a:hlinkClick r:id="rId2"/>
              </a:rPr>
              <a:t>Principal </a:t>
            </a:r>
            <a:r>
              <a:rPr dirty="0" u="heavy" sz="3800" b="1">
                <a:solidFill>
                  <a:srgbClr val="DA1D45"/>
                </a:solidFill>
                <a:uFill>
                  <a:solidFill>
                    <a:srgbClr val="DA1D45"/>
                  </a:solidFill>
                </a:uFill>
                <a:latin typeface="Nimbus Sans L"/>
                <a:cs typeface="Nimbus Sans L"/>
                <a:hlinkClick r:id="rId2"/>
              </a:rPr>
              <a:t>for Digital Development</a:t>
            </a:r>
            <a:r>
              <a:rPr dirty="0" sz="3800" b="1">
                <a:solidFill>
                  <a:srgbClr val="DA1D45"/>
                </a:solidFill>
                <a:latin typeface="Nimbus Sans L"/>
                <a:cs typeface="Nimbus Sans L"/>
                <a:hlinkClick r:id="rId2"/>
              </a:rPr>
              <a:t> </a:t>
            </a:r>
            <a:r>
              <a:rPr dirty="0" sz="3800" b="1">
                <a:solidFill>
                  <a:srgbClr val="45545F"/>
                </a:solidFill>
                <a:latin typeface="Nimbus Sans L"/>
                <a:cs typeface="Nimbus Sans L"/>
              </a:rPr>
              <a:t>focusing on  advancing digital and media literacy for the</a:t>
            </a:r>
            <a:r>
              <a:rPr dirty="0" sz="3800" spc="-185" b="1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3800" spc="-45" b="1">
                <a:solidFill>
                  <a:srgbClr val="45545F"/>
                </a:solidFill>
                <a:latin typeface="Nimbus Sans L"/>
                <a:cs typeface="Nimbus Sans L"/>
              </a:rPr>
              <a:t>user.</a:t>
            </a:r>
            <a:endParaRPr sz="3800">
              <a:latin typeface="Nimbus Sans L"/>
              <a:cs typeface="Nimbus Sans 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12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4364" y="576148"/>
            <a:ext cx="4521835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b="1">
                <a:solidFill>
                  <a:srgbClr val="5E6D7E"/>
                </a:solidFill>
                <a:latin typeface="Nimbus Sans L"/>
                <a:cs typeface="Nimbus Sans L"/>
              </a:rPr>
              <a:t>Recommendation -</a:t>
            </a:r>
            <a:r>
              <a:rPr dirty="0" sz="3600" spc="-105" b="1">
                <a:solidFill>
                  <a:srgbClr val="5E6D7E"/>
                </a:solidFill>
                <a:latin typeface="Nimbus Sans L"/>
                <a:cs typeface="Nimbus Sans L"/>
              </a:rPr>
              <a:t> </a:t>
            </a:r>
            <a:r>
              <a:rPr dirty="0" sz="3600" b="1">
                <a:solidFill>
                  <a:srgbClr val="5E6D7E"/>
                </a:solidFill>
                <a:latin typeface="Nimbus Sans L"/>
                <a:cs typeface="Nimbus Sans L"/>
              </a:rPr>
              <a:t>1</a:t>
            </a:r>
            <a:endParaRPr sz="36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095500"/>
            <a:ext cx="12192000" cy="3543300"/>
          </a:xfrm>
          <a:custGeom>
            <a:avLst/>
            <a:gdLst/>
            <a:ahLst/>
            <a:cxnLst/>
            <a:rect l="l" t="t" r="r" b="b"/>
            <a:pathLst>
              <a:path w="12192000" h="3543300">
                <a:moveTo>
                  <a:pt x="12192000" y="0"/>
                </a:moveTo>
                <a:lnTo>
                  <a:pt x="0" y="0"/>
                </a:lnTo>
                <a:lnTo>
                  <a:pt x="0" y="3543300"/>
                </a:lnTo>
                <a:lnTo>
                  <a:pt x="12192000" y="35433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A0C6E2">
              <a:alpha val="4470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16966" rIns="0" bIns="0" rtlCol="0" vert="horz">
            <a:spAutoFit/>
          </a:bodyPr>
          <a:lstStyle/>
          <a:p>
            <a:pPr marL="115570" marR="5080">
              <a:lnSpc>
                <a:spcPct val="100000"/>
              </a:lnSpc>
              <a:spcBef>
                <a:spcPts val="105"/>
              </a:spcBef>
            </a:pPr>
            <a:r>
              <a:rPr dirty="0" sz="3800"/>
              <a:t>The digital development community should</a:t>
            </a:r>
            <a:r>
              <a:rPr dirty="0" sz="3800" spc="-150"/>
              <a:t> </a:t>
            </a:r>
            <a:r>
              <a:rPr dirty="0" sz="3800"/>
              <a:t>drive  coordinated, cross-sector action to develop and  adopt universal - but “localizable” - digital and  media literacy curricula in </a:t>
            </a:r>
            <a:r>
              <a:rPr dirty="0" sz="3800" spc="-10"/>
              <a:t>an </a:t>
            </a:r>
            <a:r>
              <a:rPr dirty="0" sz="3800"/>
              <a:t>open-source,  dynamic</a:t>
            </a:r>
            <a:r>
              <a:rPr dirty="0" sz="3800" spc="-35"/>
              <a:t> </a:t>
            </a:r>
            <a:r>
              <a:rPr dirty="0" sz="3800"/>
              <a:t>fashion.</a:t>
            </a:r>
            <a:endParaRPr sz="3800"/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12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66343" y="576148"/>
            <a:ext cx="462407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5E6D7E"/>
                </a:solidFill>
              </a:rPr>
              <a:t>Recommendation –</a:t>
            </a:r>
            <a:r>
              <a:rPr dirty="0" sz="3600" spc="-105">
                <a:solidFill>
                  <a:srgbClr val="5E6D7E"/>
                </a:solidFill>
              </a:rPr>
              <a:t> </a:t>
            </a:r>
            <a:r>
              <a:rPr dirty="0" sz="3600">
                <a:solidFill>
                  <a:srgbClr val="5E6D7E"/>
                </a:solidFill>
              </a:rPr>
              <a:t>2</a:t>
            </a:r>
            <a:endParaRPr sz="3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854707"/>
            <a:ext cx="12192000" cy="4114800"/>
          </a:xfrm>
          <a:custGeom>
            <a:avLst/>
            <a:gdLst/>
            <a:ahLst/>
            <a:cxnLst/>
            <a:rect l="l" t="t" r="r" b="b"/>
            <a:pathLst>
              <a:path w="12192000" h="4114800">
                <a:moveTo>
                  <a:pt x="12192000" y="0"/>
                </a:moveTo>
                <a:lnTo>
                  <a:pt x="0" y="0"/>
                </a:lnTo>
                <a:lnTo>
                  <a:pt x="0" y="4114800"/>
                </a:lnTo>
                <a:lnTo>
                  <a:pt x="12192000" y="41148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A0C6E2">
              <a:alpha val="4470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13995" marR="5080">
              <a:lnSpc>
                <a:spcPct val="100000"/>
              </a:lnSpc>
              <a:spcBef>
                <a:spcPts val="100"/>
              </a:spcBef>
              <a:tabLst>
                <a:tab pos="1509395" algn="l"/>
                <a:tab pos="1737995" algn="l"/>
                <a:tab pos="2270125" algn="l"/>
                <a:tab pos="2551430" algn="l"/>
                <a:tab pos="3058160" algn="l"/>
                <a:tab pos="3870960" algn="l"/>
                <a:tab pos="5572760" algn="l"/>
                <a:tab pos="6233795" algn="l"/>
                <a:tab pos="6841490" algn="l"/>
                <a:tab pos="7300595" algn="l"/>
                <a:tab pos="8390890" algn="l"/>
                <a:tab pos="8646795" algn="l"/>
                <a:tab pos="8671560" algn="l"/>
                <a:tab pos="11186160" algn="l"/>
              </a:tabLst>
            </a:pPr>
            <a:r>
              <a:rPr dirty="0" spc="-30"/>
              <a:t>Technology </a:t>
            </a:r>
            <a:r>
              <a:rPr dirty="0" spc="-5"/>
              <a:t>companies, especially global </a:t>
            </a:r>
            <a:r>
              <a:rPr dirty="0"/>
              <a:t>platform  providers,	</a:t>
            </a:r>
            <a:r>
              <a:rPr dirty="0" spc="-5"/>
              <a:t>should</a:t>
            </a:r>
            <a:r>
              <a:rPr dirty="0" spc="10"/>
              <a:t> </a:t>
            </a:r>
            <a:r>
              <a:rPr dirty="0"/>
              <a:t>guard	against	assuming </a:t>
            </a:r>
            <a:r>
              <a:rPr dirty="0" spc="-10"/>
              <a:t>Western  </a:t>
            </a:r>
            <a:r>
              <a:rPr dirty="0"/>
              <a:t>norms	app</a:t>
            </a:r>
            <a:r>
              <a:rPr dirty="0" spc="-15"/>
              <a:t>l</a:t>
            </a:r>
            <a:r>
              <a:rPr dirty="0"/>
              <a:t>y	univers</a:t>
            </a:r>
            <a:r>
              <a:rPr dirty="0" spc="5"/>
              <a:t>a</a:t>
            </a:r>
            <a:r>
              <a:rPr dirty="0"/>
              <a:t>lly</a:t>
            </a:r>
            <a:r>
              <a:rPr dirty="0" spc="-15"/>
              <a:t> </a:t>
            </a:r>
            <a:r>
              <a:rPr dirty="0"/>
              <a:t>by	</a:t>
            </a:r>
            <a:r>
              <a:rPr dirty="0" spc="-15"/>
              <a:t>i</a:t>
            </a:r>
            <a:r>
              <a:rPr dirty="0"/>
              <a:t>ncreasing	</a:t>
            </a:r>
            <a:r>
              <a:rPr dirty="0" spc="-15"/>
              <a:t>i</a:t>
            </a:r>
            <a:r>
              <a:rPr dirty="0"/>
              <a:t>nvestment	in  </a:t>
            </a:r>
            <a:r>
              <a:rPr dirty="0" spc="-5"/>
              <a:t>localized	</a:t>
            </a:r>
            <a:r>
              <a:rPr dirty="0"/>
              <a:t>design	research</a:t>
            </a:r>
            <a:r>
              <a:rPr dirty="0" spc="-35"/>
              <a:t> </a:t>
            </a:r>
            <a:r>
              <a:rPr dirty="0"/>
              <a:t>and	robust	user testing  when	</a:t>
            </a:r>
            <a:r>
              <a:rPr dirty="0" spc="-5"/>
              <a:t>developing </a:t>
            </a:r>
            <a:r>
              <a:rPr dirty="0"/>
              <a:t>privacy</a:t>
            </a:r>
            <a:r>
              <a:rPr dirty="0" spc="25"/>
              <a:t> </a:t>
            </a:r>
            <a:r>
              <a:rPr dirty="0" spc="-5"/>
              <a:t>solutions</a:t>
            </a:r>
            <a:r>
              <a:rPr dirty="0" spc="30"/>
              <a:t> </a:t>
            </a:r>
            <a:r>
              <a:rPr dirty="0"/>
              <a:t>for		</a:t>
            </a:r>
            <a:r>
              <a:rPr dirty="0" spc="-5"/>
              <a:t>global  audiences </a:t>
            </a:r>
            <a:r>
              <a:rPr dirty="0"/>
              <a:t>and </a:t>
            </a:r>
            <a:r>
              <a:rPr dirty="0" spc="-5"/>
              <a:t>marginalized</a:t>
            </a:r>
            <a:r>
              <a:rPr dirty="0" spc="-10"/>
              <a:t> </a:t>
            </a:r>
            <a:r>
              <a:rPr dirty="0" spc="-5"/>
              <a:t>groups.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12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16939" y="576148"/>
            <a:ext cx="452183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5E6D7E"/>
                </a:solidFill>
              </a:rPr>
              <a:t>Recommendation -</a:t>
            </a:r>
            <a:r>
              <a:rPr dirty="0" sz="3600" spc="-105">
                <a:solidFill>
                  <a:srgbClr val="5E6D7E"/>
                </a:solidFill>
              </a:rPr>
              <a:t> </a:t>
            </a:r>
            <a:r>
              <a:rPr dirty="0" sz="3600">
                <a:solidFill>
                  <a:srgbClr val="5E6D7E"/>
                </a:solidFill>
              </a:rPr>
              <a:t>3</a:t>
            </a:r>
            <a:endParaRPr sz="3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045207"/>
            <a:ext cx="12192000" cy="4013200"/>
          </a:xfrm>
          <a:custGeom>
            <a:avLst/>
            <a:gdLst/>
            <a:ahLst/>
            <a:cxnLst/>
            <a:rect l="l" t="t" r="r" b="b"/>
            <a:pathLst>
              <a:path w="12192000" h="4013200">
                <a:moveTo>
                  <a:pt x="12192000" y="0"/>
                </a:moveTo>
                <a:lnTo>
                  <a:pt x="0" y="0"/>
                </a:lnTo>
                <a:lnTo>
                  <a:pt x="0" y="4012691"/>
                </a:lnTo>
                <a:lnTo>
                  <a:pt x="12192000" y="4012691"/>
                </a:lnTo>
                <a:lnTo>
                  <a:pt x="12192000" y="0"/>
                </a:lnTo>
                <a:close/>
              </a:path>
            </a:pathLst>
          </a:custGeom>
          <a:solidFill>
            <a:srgbClr val="A0C6E2">
              <a:alpha val="4470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508812" y="2372614"/>
            <a:ext cx="11050270" cy="3317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08279">
              <a:lnSpc>
                <a:spcPct val="100000"/>
              </a:lnSpc>
              <a:spcBef>
                <a:spcPts val="100"/>
              </a:spcBef>
              <a:tabLst>
                <a:tab pos="952500" algn="l"/>
                <a:tab pos="1129665" algn="l"/>
                <a:tab pos="3415029" algn="l"/>
                <a:tab pos="3821429" algn="l"/>
                <a:tab pos="6006465" algn="l"/>
                <a:tab pos="6769100" algn="l"/>
                <a:tab pos="7403465" algn="l"/>
                <a:tab pos="9334500" algn="l"/>
              </a:tabLst>
            </a:pP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The	internatio</a:t>
            </a:r>
            <a:r>
              <a:rPr dirty="0" sz="3600" spc="-15" b="1">
                <a:solidFill>
                  <a:srgbClr val="45545F"/>
                </a:solidFill>
                <a:latin typeface="Nimbus Sans L"/>
                <a:cs typeface="Nimbus Sans L"/>
              </a:rPr>
              <a:t>n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al	development	community	should  fund	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additional	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research</a:t>
            </a:r>
            <a:r>
              <a:rPr dirty="0" sz="3600" spc="-15" b="1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to	better	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understand</a:t>
            </a:r>
            <a:endParaRPr sz="3600">
              <a:latin typeface="Nimbus Sans L"/>
              <a:cs typeface="Nimbus Sans L"/>
            </a:endParaRPr>
          </a:p>
          <a:p>
            <a:pPr marL="12700" marR="5080">
              <a:lnSpc>
                <a:spcPct val="100000"/>
              </a:lnSpc>
              <a:tabLst>
                <a:tab pos="1485900" algn="l"/>
                <a:tab pos="2195830" algn="l"/>
                <a:tab pos="3924300" algn="l"/>
                <a:tab pos="6641465" algn="l"/>
                <a:tab pos="10224135" algn="l"/>
              </a:tabLst>
            </a:pP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privacy 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and security from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a 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user’s perspective,  taking	particular account of </a:t>
            </a:r>
            <a:r>
              <a:rPr dirty="0" sz="3600" spc="-20" b="1">
                <a:solidFill>
                  <a:srgbClr val="45545F"/>
                </a:solidFill>
                <a:latin typeface="Nimbus Sans L"/>
                <a:cs typeface="Nimbus Sans L"/>
              </a:rPr>
              <a:t>women’s 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views, and 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explori</a:t>
            </a:r>
            <a:r>
              <a:rPr dirty="0" sz="3600" spc="-15" b="1">
                <a:solidFill>
                  <a:srgbClr val="45545F"/>
                </a:solidFill>
                <a:latin typeface="Nimbus Sans L"/>
                <a:cs typeface="Nimbus Sans L"/>
              </a:rPr>
              <a:t>n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g	diverse	geograph</a:t>
            </a:r>
            <a:r>
              <a:rPr dirty="0" sz="3600" spc="-15" b="1">
                <a:solidFill>
                  <a:srgbClr val="45545F"/>
                </a:solidFill>
                <a:latin typeface="Nimbus Sans L"/>
                <a:cs typeface="Nimbus Sans L"/>
              </a:rPr>
              <a:t>i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c,	socioeconomic,	and  demographic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 settings.</a:t>
            </a:r>
            <a:endParaRPr sz="3600">
              <a:latin typeface="Nimbus Sans L"/>
              <a:cs typeface="Nimbus Sans 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12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40739" y="576148"/>
            <a:ext cx="452183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5E6D7E"/>
                </a:solidFill>
              </a:rPr>
              <a:t>Recommendation -</a:t>
            </a:r>
            <a:r>
              <a:rPr dirty="0" sz="3600" spc="-105">
                <a:solidFill>
                  <a:srgbClr val="5E6D7E"/>
                </a:solidFill>
              </a:rPr>
              <a:t> </a:t>
            </a:r>
            <a:r>
              <a:rPr dirty="0" sz="3600">
                <a:solidFill>
                  <a:srgbClr val="5E6D7E"/>
                </a:solidFill>
              </a:rPr>
              <a:t>4</a:t>
            </a:r>
            <a:endParaRPr sz="3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64435"/>
            <a:ext cx="12192000" cy="4055745"/>
          </a:xfrm>
          <a:custGeom>
            <a:avLst/>
            <a:gdLst/>
            <a:ahLst/>
            <a:cxnLst/>
            <a:rect l="l" t="t" r="r" b="b"/>
            <a:pathLst>
              <a:path w="12192000" h="4055745">
                <a:moveTo>
                  <a:pt x="12192000" y="0"/>
                </a:moveTo>
                <a:lnTo>
                  <a:pt x="0" y="0"/>
                </a:lnTo>
                <a:lnTo>
                  <a:pt x="0" y="4055364"/>
                </a:lnTo>
                <a:lnTo>
                  <a:pt x="12192000" y="4055364"/>
                </a:lnTo>
                <a:lnTo>
                  <a:pt x="12192000" y="0"/>
                </a:lnTo>
                <a:close/>
              </a:path>
            </a:pathLst>
          </a:custGeom>
          <a:solidFill>
            <a:srgbClr val="A0C6E2">
              <a:alpha val="44705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94487" y="1941652"/>
            <a:ext cx="11125835" cy="3867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570865" algn="l"/>
                <a:tab pos="952500" algn="l"/>
                <a:tab pos="2832735" algn="l"/>
                <a:tab pos="3517900" algn="l"/>
                <a:tab pos="4229735" algn="l"/>
                <a:tab pos="4658995" algn="l"/>
                <a:tab pos="5134610" algn="l"/>
                <a:tab pos="5625465" algn="l"/>
                <a:tab pos="6184900" algn="l"/>
                <a:tab pos="7073265" algn="l"/>
                <a:tab pos="7581265" algn="l"/>
                <a:tab pos="7887334" algn="l"/>
                <a:tab pos="8241665" algn="l"/>
                <a:tab pos="9401810" algn="l"/>
                <a:tab pos="9486265" algn="l"/>
                <a:tab pos="10299700" algn="l"/>
              </a:tabLst>
            </a:pP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Regulatory bodies should engage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a 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diverse group 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of	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stakeholders	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from	across</a:t>
            </a:r>
            <a:r>
              <a:rPr dirty="0" sz="3600" spc="-15" b="1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the	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public</a:t>
            </a:r>
            <a:r>
              <a:rPr dirty="0" sz="3600" spc="15" b="1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and		private  sectors,</a:t>
            </a:r>
            <a:r>
              <a:rPr dirty="0" sz="3600" spc="-15" b="1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academia,	and</a:t>
            </a:r>
            <a:r>
              <a:rPr dirty="0" sz="3600" spc="-15" b="1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civil	society	to</a:t>
            </a:r>
            <a:r>
              <a:rPr dirty="0" sz="3600" spc="-15" b="1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develop	fai</a:t>
            </a:r>
            <a:r>
              <a:rPr dirty="0" sz="3600" spc="-204" b="1">
                <a:solidFill>
                  <a:srgbClr val="45545F"/>
                </a:solidFill>
                <a:latin typeface="Nimbus Sans L"/>
                <a:cs typeface="Nimbus Sans L"/>
              </a:rPr>
              <a:t>r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,  </a:t>
            </a:r>
            <a:r>
              <a:rPr dirty="0" sz="3600" spc="-15" b="1">
                <a:solidFill>
                  <a:srgbClr val="45545F"/>
                </a:solidFill>
                <a:latin typeface="Nimbus Sans L"/>
                <a:cs typeface="Nimbus Sans L"/>
              </a:rPr>
              <a:t>innovation-friendly,</a:t>
            </a:r>
            <a:r>
              <a:rPr dirty="0" sz="3600" spc="10" b="1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yet	protection-focused	privacy  and	security	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policies	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that	promote	an	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open, 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interoperable, peaceful, </a:t>
            </a:r>
            <a:r>
              <a:rPr dirty="0" sz="3600" spc="-5" b="1">
                <a:solidFill>
                  <a:srgbClr val="45545F"/>
                </a:solidFill>
                <a:latin typeface="Nimbus Sans L"/>
                <a:cs typeface="Nimbus Sans L"/>
              </a:rPr>
              <a:t>inclusive, </a:t>
            </a:r>
            <a:r>
              <a:rPr dirty="0" sz="3600" b="1">
                <a:solidFill>
                  <a:srgbClr val="45545F"/>
                </a:solidFill>
                <a:latin typeface="Nimbus Sans L"/>
                <a:cs typeface="Nimbus Sans L"/>
              </a:rPr>
              <a:t>and secure  internet.</a:t>
            </a:r>
            <a:endParaRPr sz="3600">
              <a:latin typeface="Nimbus Sans L"/>
              <a:cs typeface="Nimbus Sans 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12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77341" y="576148"/>
            <a:ext cx="452183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5E6D7E"/>
                </a:solidFill>
              </a:rPr>
              <a:t>Recommendation -</a:t>
            </a:r>
            <a:r>
              <a:rPr dirty="0" sz="3600" spc="-105">
                <a:solidFill>
                  <a:srgbClr val="5E6D7E"/>
                </a:solidFill>
              </a:rPr>
              <a:t> </a:t>
            </a:r>
            <a:r>
              <a:rPr dirty="0" sz="3600">
                <a:solidFill>
                  <a:srgbClr val="5E6D7E"/>
                </a:solidFill>
              </a:rPr>
              <a:t>5</a:t>
            </a:r>
            <a:endParaRPr sz="3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77341" y="576148"/>
            <a:ext cx="940054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>
                <a:solidFill>
                  <a:srgbClr val="5E6D7E"/>
                </a:solidFill>
              </a:rPr>
              <a:t>Implications </a:t>
            </a:r>
            <a:r>
              <a:rPr dirty="0" sz="3600">
                <a:solidFill>
                  <a:srgbClr val="5E6D7E"/>
                </a:solidFill>
              </a:rPr>
              <a:t>for Digital Health</a:t>
            </a:r>
            <a:r>
              <a:rPr dirty="0" sz="3600" spc="-45">
                <a:solidFill>
                  <a:srgbClr val="5E6D7E"/>
                </a:solidFill>
              </a:rPr>
              <a:t> </a:t>
            </a:r>
            <a:r>
              <a:rPr dirty="0" sz="3600">
                <a:solidFill>
                  <a:srgbClr val="5E6D7E"/>
                </a:solidFill>
              </a:rPr>
              <a:t>Practitioners</a:t>
            </a:r>
            <a:endParaRPr sz="36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b="1">
                <a:latin typeface="Nimbus Sans L"/>
                <a:cs typeface="Nimbus Sans L"/>
              </a:rPr>
              <a:t>12</a:t>
            </a:fld>
            <a:r>
              <a:rPr dirty="0" spc="-20" b="1">
                <a:latin typeface="Nimbus Sans L"/>
                <a:cs typeface="Nimbus Sans L"/>
              </a:rPr>
              <a:t> </a:t>
            </a:r>
            <a:r>
              <a:rPr dirty="0" b="1">
                <a:latin typeface="Nimbus Sans L"/>
                <a:cs typeface="Nimbus Sans L"/>
              </a:rPr>
              <a:t>|	</a:t>
            </a:r>
            <a:r>
              <a:rPr dirty="0" spc="-5"/>
              <a:t>CDA </a:t>
            </a:r>
            <a:r>
              <a:rPr dirty="0"/>
              <a:t>Insights</a:t>
            </a:r>
            <a:r>
              <a:rPr dirty="0" spc="-175"/>
              <a:t> </a:t>
            </a:r>
            <a:r>
              <a:rPr dirty="0"/>
              <a:t>2020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617040"/>
            <a:ext cx="10253980" cy="45224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9900" marR="105410" indent="-457834">
              <a:lnSpc>
                <a:spcPct val="100000"/>
              </a:lnSpc>
              <a:spcBef>
                <a:spcPts val="100"/>
              </a:spcBef>
              <a:buChar char="•"/>
              <a:tabLst>
                <a:tab pos="469900" algn="l"/>
                <a:tab pos="470534" algn="l"/>
              </a:tabLst>
            </a:pP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As societies digitize, </a:t>
            </a:r>
            <a:r>
              <a:rPr dirty="0" sz="3000" spc="-5">
                <a:solidFill>
                  <a:srgbClr val="55687A"/>
                </a:solidFill>
                <a:latin typeface="Nimbus Sans L"/>
                <a:cs typeface="Nimbus Sans L"/>
              </a:rPr>
              <a:t>nurturing trust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in general digital</a:t>
            </a:r>
            <a:r>
              <a:rPr dirty="0" sz="3000" spc="-105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tools  </a:t>
            </a:r>
            <a:r>
              <a:rPr dirty="0" sz="3000" spc="-5">
                <a:solidFill>
                  <a:srgbClr val="55687A"/>
                </a:solidFill>
                <a:latin typeface="Nimbus Sans L"/>
                <a:cs typeface="Nimbus Sans L"/>
              </a:rPr>
              <a:t>will be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vital to </a:t>
            </a:r>
            <a:r>
              <a:rPr dirty="0" sz="3000" spc="-5">
                <a:solidFill>
                  <a:srgbClr val="55687A"/>
                </a:solidFill>
                <a:latin typeface="Nimbus Sans L"/>
                <a:cs typeface="Nimbus Sans L"/>
              </a:rPr>
              <a:t>ensure users aren’t left</a:t>
            </a:r>
            <a:r>
              <a:rPr dirty="0" sz="3000" spc="-8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000" spc="-5">
                <a:solidFill>
                  <a:srgbClr val="55687A"/>
                </a:solidFill>
                <a:latin typeface="Nimbus Sans L"/>
                <a:cs typeface="Nimbus Sans L"/>
              </a:rPr>
              <a:t>behind</a:t>
            </a:r>
            <a:endParaRPr sz="3000">
              <a:latin typeface="Nimbus Sans L"/>
              <a:cs typeface="Nimbus Sans L"/>
            </a:endParaRPr>
          </a:p>
          <a:p>
            <a:pPr marL="469900" marR="344805" indent="-457834">
              <a:lnSpc>
                <a:spcPct val="100000"/>
              </a:lnSpc>
              <a:spcBef>
                <a:spcPts val="1000"/>
              </a:spcBef>
              <a:buChar char="•"/>
              <a:tabLst>
                <a:tab pos="469900" algn="l"/>
                <a:tab pos="470534" algn="l"/>
              </a:tabLst>
            </a:pP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The huge sensitivity of health data amplifies this need</a:t>
            </a:r>
            <a:r>
              <a:rPr dirty="0" sz="3000" spc="-22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in  the digital healthcare</a:t>
            </a:r>
            <a:r>
              <a:rPr dirty="0" sz="3000" spc="-85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space</a:t>
            </a:r>
            <a:endParaRPr sz="3000">
              <a:latin typeface="Nimbus Sans L"/>
              <a:cs typeface="Nimbus Sans L"/>
            </a:endParaRPr>
          </a:p>
          <a:p>
            <a:pPr algn="just" marL="469900" marR="5080" indent="-457834">
              <a:lnSpc>
                <a:spcPct val="100000"/>
              </a:lnSpc>
              <a:spcBef>
                <a:spcPts val="1010"/>
              </a:spcBef>
              <a:buChar char="•"/>
              <a:tabLst>
                <a:tab pos="470534" algn="l"/>
              </a:tabLst>
            </a:pPr>
            <a:r>
              <a:rPr dirty="0" sz="3000" spc="-5">
                <a:solidFill>
                  <a:srgbClr val="55687A"/>
                </a:solidFill>
                <a:latin typeface="Nimbus Sans L"/>
                <a:cs typeface="Nimbus Sans L"/>
              </a:rPr>
              <a:t>If we don’t invest in cybersecurity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measures </a:t>
            </a:r>
            <a:r>
              <a:rPr dirty="0" sz="3000" spc="-5">
                <a:solidFill>
                  <a:srgbClr val="55687A"/>
                </a:solidFill>
                <a:latin typeface="Nimbus Sans L"/>
                <a:cs typeface="Nimbus Sans L"/>
              </a:rPr>
              <a:t>as </a:t>
            </a:r>
            <a:r>
              <a:rPr dirty="0" sz="3000" spc="-10">
                <a:solidFill>
                  <a:srgbClr val="55687A"/>
                </a:solidFill>
                <a:latin typeface="Nimbus Sans L"/>
                <a:cs typeface="Nimbus Sans L"/>
              </a:rPr>
              <a:t>integrated 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elements of digital health </a:t>
            </a:r>
            <a:r>
              <a:rPr dirty="0" sz="3000" spc="-5">
                <a:solidFill>
                  <a:srgbClr val="55687A"/>
                </a:solidFill>
                <a:latin typeface="Nimbus Sans L"/>
                <a:cs typeface="Nimbus Sans L"/>
              </a:rPr>
              <a:t>portfolios,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we risk the health</a:t>
            </a:r>
            <a:r>
              <a:rPr dirty="0" sz="3000" spc="-16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and  </a:t>
            </a:r>
            <a:r>
              <a:rPr dirty="0" sz="3000" spc="-5">
                <a:solidFill>
                  <a:srgbClr val="55687A"/>
                </a:solidFill>
                <a:latin typeface="Nimbus Sans L"/>
                <a:cs typeface="Nimbus Sans L"/>
              </a:rPr>
              <a:t>wellbeing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of</a:t>
            </a:r>
            <a:r>
              <a:rPr dirty="0" sz="3000" spc="-45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000" spc="-5">
                <a:solidFill>
                  <a:srgbClr val="55687A"/>
                </a:solidFill>
                <a:latin typeface="Nimbus Sans L"/>
                <a:cs typeface="Nimbus Sans L"/>
              </a:rPr>
              <a:t>individuals</a:t>
            </a:r>
            <a:endParaRPr sz="3000">
              <a:latin typeface="Nimbus Sans L"/>
              <a:cs typeface="Nimbus Sans L"/>
            </a:endParaRPr>
          </a:p>
          <a:p>
            <a:pPr algn="just" marL="469900" marR="1018540" indent="-457834">
              <a:lnSpc>
                <a:spcPct val="100000"/>
              </a:lnSpc>
              <a:spcBef>
                <a:spcPts val="1000"/>
              </a:spcBef>
              <a:buChar char="•"/>
              <a:tabLst>
                <a:tab pos="470534" algn="l"/>
              </a:tabLst>
            </a:pP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If we do invest, we </a:t>
            </a:r>
            <a:r>
              <a:rPr dirty="0" sz="3000" spc="-5">
                <a:solidFill>
                  <a:srgbClr val="55687A"/>
                </a:solidFill>
                <a:latin typeface="Nimbus Sans L"/>
                <a:cs typeface="Nimbus Sans L"/>
              </a:rPr>
              <a:t>stand </a:t>
            </a:r>
            <a:r>
              <a:rPr dirty="0" sz="3000" spc="-10">
                <a:solidFill>
                  <a:srgbClr val="55687A"/>
                </a:solidFill>
                <a:latin typeface="Nimbus Sans L"/>
                <a:cs typeface="Nimbus Sans L"/>
              </a:rPr>
              <a:t>to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realize huge benefits</a:t>
            </a:r>
            <a:r>
              <a:rPr dirty="0" sz="3000" spc="-14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for  communities around the</a:t>
            </a:r>
            <a:r>
              <a:rPr dirty="0" sz="3000" spc="-7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000">
                <a:solidFill>
                  <a:srgbClr val="55687A"/>
                </a:solidFill>
                <a:latin typeface="Nimbus Sans L"/>
                <a:cs typeface="Nimbus Sans L"/>
              </a:rPr>
              <a:t>world.</a:t>
            </a:r>
            <a:endParaRPr sz="30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9663" y="637108"/>
            <a:ext cx="6683375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5">
                <a:solidFill>
                  <a:srgbClr val="5E6D7E"/>
                </a:solidFill>
              </a:rPr>
              <a:t>Digital </a:t>
            </a:r>
            <a:r>
              <a:rPr dirty="0" sz="3200">
                <a:solidFill>
                  <a:srgbClr val="5E6D7E"/>
                </a:solidFill>
              </a:rPr>
              <a:t>Healthcare &amp;</a:t>
            </a:r>
            <a:r>
              <a:rPr dirty="0" sz="3200" spc="-60">
                <a:solidFill>
                  <a:srgbClr val="5E6D7E"/>
                </a:solidFill>
              </a:rPr>
              <a:t> </a:t>
            </a:r>
            <a:r>
              <a:rPr dirty="0" sz="3200" spc="-5">
                <a:solidFill>
                  <a:srgbClr val="5E6D7E"/>
                </a:solidFill>
              </a:rPr>
              <a:t>Cybersecurity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916939" y="1618564"/>
            <a:ext cx="10474960" cy="37376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95"/>
              </a:spcBef>
              <a:buChar char="•"/>
              <a:tabLst>
                <a:tab pos="299085" algn="l"/>
                <a:tab pos="299720" algn="l"/>
              </a:tabLst>
            </a:pP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Digital transformation of healthcare </a:t>
            </a:r>
            <a:r>
              <a:rPr dirty="0" sz="2800" spc="-10">
                <a:solidFill>
                  <a:srgbClr val="55687A"/>
                </a:solidFill>
                <a:latin typeface="Nimbus Sans L"/>
                <a:cs typeface="Nimbus Sans L"/>
              </a:rPr>
              <a:t>offers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massive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potential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 BUT</a:t>
            </a:r>
            <a:endParaRPr sz="2800">
              <a:latin typeface="Nimbus Sans L"/>
              <a:cs typeface="Nimbus Sans L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55687A"/>
              </a:buClr>
              <a:buFont typeface="Nimbus Sans L"/>
              <a:buChar char="•"/>
            </a:pPr>
            <a:endParaRPr sz="2700">
              <a:latin typeface="Nimbus Sans L"/>
              <a:cs typeface="Nimbus Sans L"/>
            </a:endParaRPr>
          </a:p>
          <a:p>
            <a:pPr marL="299085" marR="670560" indent="-287020">
              <a:lnSpc>
                <a:spcPct val="100000"/>
              </a:lnSpc>
              <a:buChar char="•"/>
              <a:tabLst>
                <a:tab pos="299085" algn="l"/>
                <a:tab pos="299720" algn="l"/>
              </a:tabLst>
            </a:pP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Healthcare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is in the top 5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sectors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globally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most vulnerable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to  data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breaches</a:t>
            </a:r>
            <a:endParaRPr sz="2800">
              <a:latin typeface="Nimbus Sans L"/>
              <a:cs typeface="Nimbus Sans L"/>
            </a:endParaRPr>
          </a:p>
          <a:p>
            <a:pPr marL="299085" marR="50800" indent="-287020">
              <a:lnSpc>
                <a:spcPct val="100000"/>
              </a:lnSpc>
              <a:buChar char="•"/>
              <a:tabLst>
                <a:tab pos="299085" algn="l"/>
                <a:tab pos="299720" algn="l"/>
              </a:tabLst>
            </a:pP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Unlike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in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other sectors, these breaches are associated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with 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internal actors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and are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driven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by human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error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&amp;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privilege</a:t>
            </a:r>
            <a:r>
              <a:rPr dirty="0" sz="2800" spc="95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misuse</a:t>
            </a:r>
            <a:endParaRPr sz="2800">
              <a:latin typeface="Nimbus Sans L"/>
              <a:cs typeface="Nimbus Sans 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55687A"/>
              </a:buClr>
              <a:buFont typeface="Nimbus Sans L"/>
              <a:buChar char="•"/>
            </a:pPr>
            <a:endParaRPr sz="2650">
              <a:latin typeface="Nimbus Sans L"/>
              <a:cs typeface="Nimbus Sans L"/>
            </a:endParaRPr>
          </a:p>
          <a:p>
            <a:pPr marL="299085" indent="-287020">
              <a:lnSpc>
                <a:spcPct val="100000"/>
              </a:lnSpc>
              <a:spcBef>
                <a:spcPts val="5"/>
              </a:spcBef>
              <a:buChar char="•"/>
              <a:tabLst>
                <a:tab pos="299085" algn="l"/>
                <a:tab pos="299720" algn="l"/>
              </a:tabLst>
            </a:pP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Healthcare data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= </a:t>
            </a:r>
            <a:r>
              <a:rPr dirty="0" sz="4800" spc="-10" b="1">
                <a:solidFill>
                  <a:srgbClr val="55687A"/>
                </a:solidFill>
                <a:latin typeface="Nimbus Sans L"/>
                <a:cs typeface="Nimbus Sans L"/>
              </a:rPr>
              <a:t>$$$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Healthcare data</a:t>
            </a:r>
            <a:r>
              <a:rPr dirty="0" sz="2800" spc="-50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=</a:t>
            </a:r>
            <a:endParaRPr sz="2800">
              <a:latin typeface="Nimbus Sans L"/>
              <a:cs typeface="Nimbus Sans 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55507" y="4568952"/>
            <a:ext cx="1513331" cy="9052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877" y="6523557"/>
            <a:ext cx="24892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2</a:t>
            </a:fld>
            <a:r>
              <a:rPr dirty="0" sz="1400" spc="-90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|</a:t>
            </a:r>
            <a:endParaRPr sz="1400">
              <a:latin typeface="Nimbus Sans L"/>
              <a:cs typeface="Nimbus Sans 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6264" y="6523557"/>
            <a:ext cx="149733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 sz="1400" spc="-5">
                <a:solidFill>
                  <a:srgbClr val="55687A"/>
                </a:solidFill>
                <a:latin typeface="Nimbus Sans L"/>
                <a:cs typeface="Nimbus Sans L"/>
              </a:rPr>
              <a:t>CDA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Insights</a:t>
            </a:r>
            <a:r>
              <a:rPr dirty="0" sz="1400" spc="-18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2020</a:t>
            </a:r>
            <a:endParaRPr sz="14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1641" y="4330700"/>
            <a:ext cx="2760345" cy="15506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45545F"/>
                </a:solidFill>
                <a:latin typeface="Nimbus Sans L"/>
                <a:cs typeface="Nimbus Sans L"/>
              </a:rPr>
              <a:t>Galia</a:t>
            </a:r>
            <a:r>
              <a:rPr dirty="0" sz="2000" spc="-20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2000">
                <a:solidFill>
                  <a:srgbClr val="45545F"/>
                </a:solidFill>
                <a:latin typeface="Nimbus Sans L"/>
                <a:cs typeface="Nimbus Sans L"/>
              </a:rPr>
              <a:t>Nurko</a:t>
            </a:r>
            <a:endParaRPr sz="2000">
              <a:latin typeface="Nimbus Sans L"/>
              <a:cs typeface="Nimbus Sans L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solidFill>
                  <a:srgbClr val="45545F"/>
                </a:solidFill>
                <a:latin typeface="Nimbus Sans L"/>
                <a:cs typeface="Nimbus Sans L"/>
                <a:hlinkClick r:id="rId2"/>
              </a:rPr>
              <a:t>Galia_Nurko@dai.com</a:t>
            </a:r>
            <a:endParaRPr sz="2000">
              <a:latin typeface="Nimbus Sans L"/>
              <a:cs typeface="Nimbus Sans 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900">
              <a:latin typeface="Nimbus Sans L"/>
              <a:cs typeface="Nimbus Sans L"/>
            </a:endParaRPr>
          </a:p>
          <a:p>
            <a:pPr marL="12700" marR="5080">
              <a:lnSpc>
                <a:spcPct val="100000"/>
              </a:lnSpc>
            </a:pPr>
            <a:r>
              <a:rPr dirty="0" sz="2000">
                <a:solidFill>
                  <a:srgbClr val="45545F"/>
                </a:solidFill>
                <a:latin typeface="Nimbus Sans L"/>
                <a:cs typeface="Nimbus Sans L"/>
              </a:rPr>
              <a:t>Julia Burchell  </a:t>
            </a:r>
            <a:r>
              <a:rPr dirty="0" sz="2000">
                <a:solidFill>
                  <a:srgbClr val="45545F"/>
                </a:solidFill>
                <a:latin typeface="Nimbus Sans L"/>
                <a:cs typeface="Nimbus Sans L"/>
                <a:hlinkClick r:id="rId3"/>
              </a:rPr>
              <a:t>J</a:t>
            </a:r>
            <a:r>
              <a:rPr dirty="0" sz="2000" spc="5">
                <a:solidFill>
                  <a:srgbClr val="45545F"/>
                </a:solidFill>
                <a:latin typeface="Nimbus Sans L"/>
                <a:cs typeface="Nimbus Sans L"/>
                <a:hlinkClick r:id="rId3"/>
              </a:rPr>
              <a:t>u</a:t>
            </a:r>
            <a:r>
              <a:rPr dirty="0" sz="2000">
                <a:solidFill>
                  <a:srgbClr val="45545F"/>
                </a:solidFill>
                <a:latin typeface="Nimbus Sans L"/>
                <a:cs typeface="Nimbus Sans L"/>
                <a:hlinkClick r:id="rId3"/>
              </a:rPr>
              <a:t>lia_Bur</a:t>
            </a:r>
            <a:r>
              <a:rPr dirty="0" sz="2000" spc="5">
                <a:solidFill>
                  <a:srgbClr val="45545F"/>
                </a:solidFill>
                <a:latin typeface="Nimbus Sans L"/>
                <a:cs typeface="Nimbus Sans L"/>
                <a:hlinkClick r:id="rId3"/>
              </a:rPr>
              <a:t>c</a:t>
            </a:r>
            <a:r>
              <a:rPr dirty="0" sz="2000">
                <a:solidFill>
                  <a:srgbClr val="45545F"/>
                </a:solidFill>
                <a:latin typeface="Nimbus Sans L"/>
                <a:cs typeface="Nimbus Sans L"/>
                <a:hlinkClick r:id="rId3"/>
              </a:rPr>
              <a:t>hell</a:t>
            </a:r>
            <a:r>
              <a:rPr dirty="0" sz="2000" spc="5">
                <a:solidFill>
                  <a:srgbClr val="45545F"/>
                </a:solidFill>
                <a:latin typeface="Nimbus Sans L"/>
                <a:cs typeface="Nimbus Sans L"/>
                <a:hlinkClick r:id="rId3"/>
              </a:rPr>
              <a:t>@</a:t>
            </a:r>
            <a:r>
              <a:rPr dirty="0" sz="2000">
                <a:solidFill>
                  <a:srgbClr val="45545F"/>
                </a:solidFill>
                <a:latin typeface="Nimbus Sans L"/>
                <a:cs typeface="Nimbus Sans L"/>
                <a:hlinkClick r:id="rId3"/>
              </a:rPr>
              <a:t>dai.</a:t>
            </a:r>
            <a:r>
              <a:rPr dirty="0" sz="2000" spc="-10">
                <a:solidFill>
                  <a:srgbClr val="45545F"/>
                </a:solidFill>
                <a:latin typeface="Nimbus Sans L"/>
                <a:cs typeface="Nimbus Sans L"/>
                <a:hlinkClick r:id="rId3"/>
              </a:rPr>
              <a:t>c</a:t>
            </a:r>
            <a:r>
              <a:rPr dirty="0" sz="2000">
                <a:solidFill>
                  <a:srgbClr val="45545F"/>
                </a:solidFill>
                <a:latin typeface="Nimbus Sans L"/>
                <a:cs typeface="Nimbus Sans L"/>
                <a:hlinkClick r:id="rId3"/>
              </a:rPr>
              <a:t>om</a:t>
            </a:r>
            <a:endParaRPr sz="20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44467" y="3947159"/>
            <a:ext cx="1240790" cy="911860"/>
          </a:xfrm>
          <a:custGeom>
            <a:avLst/>
            <a:gdLst/>
            <a:ahLst/>
            <a:cxnLst/>
            <a:rect l="l" t="t" r="r" b="b"/>
            <a:pathLst>
              <a:path w="1240789" h="911860">
                <a:moveTo>
                  <a:pt x="620268" y="0"/>
                </a:moveTo>
                <a:lnTo>
                  <a:pt x="563817" y="1861"/>
                </a:lnTo>
                <a:lnTo>
                  <a:pt x="508786" y="7339"/>
                </a:lnTo>
                <a:lnTo>
                  <a:pt x="455392" y="16273"/>
                </a:lnTo>
                <a:lnTo>
                  <a:pt x="403854" y="28502"/>
                </a:lnTo>
                <a:lnTo>
                  <a:pt x="354393" y="43865"/>
                </a:lnTo>
                <a:lnTo>
                  <a:pt x="307227" y="62201"/>
                </a:lnTo>
                <a:lnTo>
                  <a:pt x="262574" y="83351"/>
                </a:lnTo>
                <a:lnTo>
                  <a:pt x="220655" y="107152"/>
                </a:lnTo>
                <a:lnTo>
                  <a:pt x="181689" y="133445"/>
                </a:lnTo>
                <a:lnTo>
                  <a:pt x="145894" y="162068"/>
                </a:lnTo>
                <a:lnTo>
                  <a:pt x="113489" y="192862"/>
                </a:lnTo>
                <a:lnTo>
                  <a:pt x="84694" y="225664"/>
                </a:lnTo>
                <a:lnTo>
                  <a:pt x="59728" y="260316"/>
                </a:lnTo>
                <a:lnTo>
                  <a:pt x="38810" y="296655"/>
                </a:lnTo>
                <a:lnTo>
                  <a:pt x="22159" y="334521"/>
                </a:lnTo>
                <a:lnTo>
                  <a:pt x="9994" y="373754"/>
                </a:lnTo>
                <a:lnTo>
                  <a:pt x="2535" y="414192"/>
                </a:lnTo>
                <a:lnTo>
                  <a:pt x="0" y="455675"/>
                </a:lnTo>
                <a:lnTo>
                  <a:pt x="2535" y="497159"/>
                </a:lnTo>
                <a:lnTo>
                  <a:pt x="9994" y="537597"/>
                </a:lnTo>
                <a:lnTo>
                  <a:pt x="22159" y="576830"/>
                </a:lnTo>
                <a:lnTo>
                  <a:pt x="38810" y="614696"/>
                </a:lnTo>
                <a:lnTo>
                  <a:pt x="59728" y="651035"/>
                </a:lnTo>
                <a:lnTo>
                  <a:pt x="84694" y="685687"/>
                </a:lnTo>
                <a:lnTo>
                  <a:pt x="113489" y="718489"/>
                </a:lnTo>
                <a:lnTo>
                  <a:pt x="145894" y="749283"/>
                </a:lnTo>
                <a:lnTo>
                  <a:pt x="181689" y="777906"/>
                </a:lnTo>
                <a:lnTo>
                  <a:pt x="220655" y="804199"/>
                </a:lnTo>
                <a:lnTo>
                  <a:pt x="262574" y="828000"/>
                </a:lnTo>
                <a:lnTo>
                  <a:pt x="307227" y="849150"/>
                </a:lnTo>
                <a:lnTo>
                  <a:pt x="354393" y="867486"/>
                </a:lnTo>
                <a:lnTo>
                  <a:pt x="403854" y="882849"/>
                </a:lnTo>
                <a:lnTo>
                  <a:pt x="455392" y="895078"/>
                </a:lnTo>
                <a:lnTo>
                  <a:pt x="508786" y="904012"/>
                </a:lnTo>
                <a:lnTo>
                  <a:pt x="563817" y="909490"/>
                </a:lnTo>
                <a:lnTo>
                  <a:pt x="620268" y="911351"/>
                </a:lnTo>
                <a:lnTo>
                  <a:pt x="676718" y="909490"/>
                </a:lnTo>
                <a:lnTo>
                  <a:pt x="731749" y="904012"/>
                </a:lnTo>
                <a:lnTo>
                  <a:pt x="785143" y="895078"/>
                </a:lnTo>
                <a:lnTo>
                  <a:pt x="836681" y="882849"/>
                </a:lnTo>
                <a:lnTo>
                  <a:pt x="886142" y="867486"/>
                </a:lnTo>
                <a:lnTo>
                  <a:pt x="933308" y="849150"/>
                </a:lnTo>
                <a:lnTo>
                  <a:pt x="977961" y="828000"/>
                </a:lnTo>
                <a:lnTo>
                  <a:pt x="1019880" y="804199"/>
                </a:lnTo>
                <a:lnTo>
                  <a:pt x="1058846" y="777906"/>
                </a:lnTo>
                <a:lnTo>
                  <a:pt x="1094641" y="749283"/>
                </a:lnTo>
                <a:lnTo>
                  <a:pt x="1127046" y="718489"/>
                </a:lnTo>
                <a:lnTo>
                  <a:pt x="1155841" y="685687"/>
                </a:lnTo>
                <a:lnTo>
                  <a:pt x="1180807" y="651035"/>
                </a:lnTo>
                <a:lnTo>
                  <a:pt x="1201725" y="614696"/>
                </a:lnTo>
                <a:lnTo>
                  <a:pt x="1218376" y="576830"/>
                </a:lnTo>
                <a:lnTo>
                  <a:pt x="1230541" y="537597"/>
                </a:lnTo>
                <a:lnTo>
                  <a:pt x="1238000" y="497159"/>
                </a:lnTo>
                <a:lnTo>
                  <a:pt x="1240536" y="455675"/>
                </a:lnTo>
                <a:lnTo>
                  <a:pt x="1238000" y="414192"/>
                </a:lnTo>
                <a:lnTo>
                  <a:pt x="1230541" y="373754"/>
                </a:lnTo>
                <a:lnTo>
                  <a:pt x="1218376" y="334521"/>
                </a:lnTo>
                <a:lnTo>
                  <a:pt x="1201725" y="296655"/>
                </a:lnTo>
                <a:lnTo>
                  <a:pt x="1180807" y="260316"/>
                </a:lnTo>
                <a:lnTo>
                  <a:pt x="1155841" y="225664"/>
                </a:lnTo>
                <a:lnTo>
                  <a:pt x="1127046" y="192862"/>
                </a:lnTo>
                <a:lnTo>
                  <a:pt x="1094641" y="162068"/>
                </a:lnTo>
                <a:lnTo>
                  <a:pt x="1058846" y="133445"/>
                </a:lnTo>
                <a:lnTo>
                  <a:pt x="1019880" y="107152"/>
                </a:lnTo>
                <a:lnTo>
                  <a:pt x="977961" y="83351"/>
                </a:lnTo>
                <a:lnTo>
                  <a:pt x="933308" y="62201"/>
                </a:lnTo>
                <a:lnTo>
                  <a:pt x="886142" y="43865"/>
                </a:lnTo>
                <a:lnTo>
                  <a:pt x="836681" y="28502"/>
                </a:lnTo>
                <a:lnTo>
                  <a:pt x="785143" y="16273"/>
                </a:lnTo>
                <a:lnTo>
                  <a:pt x="731749" y="7339"/>
                </a:lnTo>
                <a:lnTo>
                  <a:pt x="676718" y="1861"/>
                </a:lnTo>
                <a:lnTo>
                  <a:pt x="620268" y="0"/>
                </a:lnTo>
                <a:close/>
              </a:path>
            </a:pathLst>
          </a:custGeom>
          <a:solidFill>
            <a:srgbClr val="BBDD8A">
              <a:alpha val="45097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59663" y="576148"/>
            <a:ext cx="341376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5E6D7E"/>
                </a:solidFill>
              </a:rPr>
              <a:t>Need for</a:t>
            </a:r>
            <a:r>
              <a:rPr dirty="0" sz="3600" spc="-225">
                <a:solidFill>
                  <a:srgbClr val="5E6D7E"/>
                </a:solidFill>
              </a:rPr>
              <a:t> </a:t>
            </a:r>
            <a:r>
              <a:rPr dirty="0" sz="3600">
                <a:solidFill>
                  <a:srgbClr val="5E6D7E"/>
                </a:solidFill>
              </a:rPr>
              <a:t>Action</a:t>
            </a:r>
            <a:endParaRPr sz="3600"/>
          </a:p>
        </p:txBody>
      </p:sp>
      <p:sp>
        <p:nvSpPr>
          <p:cNvPr id="5" name="object 5"/>
          <p:cNvSpPr txBox="1"/>
          <p:nvPr/>
        </p:nvSpPr>
        <p:spPr>
          <a:xfrm>
            <a:off x="239877" y="6523557"/>
            <a:ext cx="24892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2</a:t>
            </a:fld>
            <a:r>
              <a:rPr dirty="0" sz="1400" spc="-90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|</a:t>
            </a:r>
            <a:endParaRPr sz="1400">
              <a:latin typeface="Nimbus Sans L"/>
              <a:cs typeface="Nimbus Sans 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6264" y="6523557"/>
            <a:ext cx="149733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 sz="1400" spc="-5">
                <a:solidFill>
                  <a:srgbClr val="55687A"/>
                </a:solidFill>
                <a:latin typeface="Nimbus Sans L"/>
                <a:cs typeface="Nimbus Sans L"/>
              </a:rPr>
              <a:t>CDA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Insights</a:t>
            </a:r>
            <a:r>
              <a:rPr dirty="0" sz="1400" spc="-18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2020</a:t>
            </a:r>
            <a:endParaRPr sz="1400">
              <a:latin typeface="Nimbus Sans L"/>
              <a:cs typeface="Nimbus Sans 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16939" y="1618564"/>
            <a:ext cx="10300970" cy="30130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95"/>
              </a:spcBef>
              <a:buChar char="•"/>
              <a:tabLst>
                <a:tab pos="299085" algn="l"/>
                <a:tab pos="299720" algn="l"/>
              </a:tabLst>
            </a:pP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Given the number of data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breaches seen globally across the 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health sector and the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sensitivity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of patient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information,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it is 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critical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that gaps in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cyber awareness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or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cybersecurity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workforce  be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addressed as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part of the growing digital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health portfolio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in 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international</a:t>
            </a:r>
            <a:r>
              <a:rPr dirty="0" sz="2800" spc="5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development.</a:t>
            </a:r>
            <a:endParaRPr sz="2800">
              <a:latin typeface="Nimbus Sans L"/>
              <a:cs typeface="Nimbus Sans L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55687A"/>
              </a:buClr>
              <a:buFont typeface="Nimbus Sans L"/>
              <a:buChar char="•"/>
            </a:pPr>
            <a:endParaRPr sz="2700">
              <a:latin typeface="Nimbus Sans L"/>
              <a:cs typeface="Nimbus Sans L"/>
            </a:endParaRPr>
          </a:p>
          <a:p>
            <a:pPr marL="299085" indent="-287020">
              <a:lnSpc>
                <a:spcPct val="100000"/>
              </a:lnSpc>
              <a:buChar char="•"/>
              <a:tabLst>
                <a:tab pos="299085" algn="l"/>
                <a:tab pos="299720" algn="l"/>
              </a:tabLst>
            </a:pP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Cybersecurity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= People +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Processes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+</a:t>
            </a:r>
            <a:r>
              <a:rPr dirty="0" sz="2800" spc="5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Platforms</a:t>
            </a:r>
            <a:endParaRPr sz="28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442328" y="183641"/>
            <a:ext cx="5457825" cy="16719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545465" algn="l"/>
                <a:tab pos="4177029" algn="l"/>
              </a:tabLst>
            </a:pPr>
            <a:r>
              <a:rPr dirty="0" sz="3600" spc="-5" b="0">
                <a:solidFill>
                  <a:srgbClr val="55687A"/>
                </a:solidFill>
                <a:latin typeface="Nimbus Sans L"/>
                <a:cs typeface="Nimbus Sans L"/>
              </a:rPr>
              <a:t>“If	people</a:t>
            </a:r>
            <a:r>
              <a:rPr dirty="0" sz="3600" spc="-10" b="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600" spc="-5" b="0">
                <a:solidFill>
                  <a:srgbClr val="55687A"/>
                </a:solidFill>
                <a:latin typeface="Nimbus Sans L"/>
                <a:cs typeface="Nimbus Sans L"/>
              </a:rPr>
              <a:t>don’t</a:t>
            </a:r>
            <a:r>
              <a:rPr dirty="0" sz="3600" spc="20" b="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600" spc="-10" b="0">
                <a:solidFill>
                  <a:srgbClr val="55687A"/>
                </a:solidFill>
                <a:latin typeface="Nimbus Sans L"/>
                <a:cs typeface="Nimbus Sans L"/>
              </a:rPr>
              <a:t>trust	the  </a:t>
            </a:r>
            <a:r>
              <a:rPr dirty="0" sz="3600" spc="-5" b="0">
                <a:solidFill>
                  <a:srgbClr val="55687A"/>
                </a:solidFill>
                <a:latin typeface="Nimbus Sans L"/>
                <a:cs typeface="Nimbus Sans L"/>
              </a:rPr>
              <a:t>internet, no one will use</a:t>
            </a:r>
            <a:r>
              <a:rPr dirty="0" sz="3600" spc="-90" b="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600" spc="-5" b="0">
                <a:solidFill>
                  <a:srgbClr val="55687A"/>
                </a:solidFill>
                <a:latin typeface="Nimbus Sans L"/>
                <a:cs typeface="Nimbus Sans L"/>
              </a:rPr>
              <a:t>it.”</a:t>
            </a:r>
            <a:endParaRPr sz="3600">
              <a:latin typeface="Nimbus Sans L"/>
              <a:cs typeface="Nimbus Sans L"/>
            </a:endParaRPr>
          </a:p>
          <a:p>
            <a:pPr marL="1562100">
              <a:lnSpc>
                <a:spcPct val="100000"/>
              </a:lnSpc>
              <a:tabLst>
                <a:tab pos="3087370" algn="l"/>
              </a:tabLst>
            </a:pPr>
            <a:r>
              <a:rPr dirty="0" sz="3600" b="0">
                <a:solidFill>
                  <a:srgbClr val="55687A"/>
                </a:solidFill>
                <a:latin typeface="Nimbus Sans L"/>
                <a:cs typeface="Nimbus Sans L"/>
              </a:rPr>
              <a:t>- Male,	Delhi,</a:t>
            </a:r>
            <a:r>
              <a:rPr dirty="0" sz="3600" spc="-75" b="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600" b="0">
                <a:solidFill>
                  <a:srgbClr val="55687A"/>
                </a:solidFill>
                <a:latin typeface="Nimbus Sans L"/>
                <a:cs typeface="Nimbus Sans L"/>
              </a:rPr>
              <a:t>India</a:t>
            </a:r>
            <a:endParaRPr sz="3600">
              <a:latin typeface="Nimbus Sans L"/>
              <a:cs typeface="Nimbus Sans 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9877" y="6523557"/>
            <a:ext cx="24892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4</a:t>
            </a:fld>
            <a:r>
              <a:rPr dirty="0" sz="1400" spc="-90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|</a:t>
            </a:r>
            <a:endParaRPr sz="14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59663" y="576148"/>
            <a:ext cx="5665470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5">
                <a:solidFill>
                  <a:srgbClr val="5E6D7E"/>
                </a:solidFill>
              </a:rPr>
              <a:t>Supply-Side</a:t>
            </a:r>
            <a:r>
              <a:rPr dirty="0" sz="3600" spc="-50">
                <a:solidFill>
                  <a:srgbClr val="5E6D7E"/>
                </a:solidFill>
              </a:rPr>
              <a:t> </a:t>
            </a:r>
            <a:r>
              <a:rPr dirty="0" sz="3600">
                <a:solidFill>
                  <a:srgbClr val="5E6D7E"/>
                </a:solidFill>
              </a:rPr>
              <a:t>Interventions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239877" y="6523557"/>
            <a:ext cx="24892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5</a:t>
            </a:fld>
            <a:r>
              <a:rPr dirty="0" sz="1400" spc="-90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|</a:t>
            </a:r>
            <a:endParaRPr sz="1400">
              <a:latin typeface="Nimbus Sans L"/>
              <a:cs typeface="Nimbus Sans 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6264" y="6523557"/>
            <a:ext cx="149733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 sz="1400" spc="-5">
                <a:solidFill>
                  <a:srgbClr val="55687A"/>
                </a:solidFill>
                <a:latin typeface="Nimbus Sans L"/>
                <a:cs typeface="Nimbus Sans L"/>
              </a:rPr>
              <a:t>CDA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Insights</a:t>
            </a:r>
            <a:r>
              <a:rPr dirty="0" sz="1400" spc="-18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2020</a:t>
            </a:r>
            <a:endParaRPr sz="1400">
              <a:latin typeface="Nimbus Sans L"/>
              <a:cs typeface="Nimbus Sans 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576197"/>
            <a:ext cx="10443210" cy="4293235"/>
          </a:xfrm>
          <a:prstGeom prst="rect">
            <a:avLst/>
          </a:prstGeom>
        </p:spPr>
        <p:txBody>
          <a:bodyPr wrap="square" lIns="0" tIns="59690" rIns="0" bIns="0" rtlCol="0" vert="horz">
            <a:spAutoFit/>
          </a:bodyPr>
          <a:lstStyle/>
          <a:p>
            <a:pPr marL="299085" marR="5080" indent="-287020">
              <a:lnSpc>
                <a:spcPts val="3030"/>
              </a:lnSpc>
              <a:spcBef>
                <a:spcPts val="470"/>
              </a:spcBef>
              <a:buChar char="•"/>
              <a:tabLst>
                <a:tab pos="299085" algn="l"/>
                <a:tab pos="299720" algn="l"/>
              </a:tabLst>
            </a:pP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A mobile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technology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company might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repair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a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coding</a:t>
            </a:r>
            <a:r>
              <a:rPr dirty="0" sz="2800" spc="-11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vulnerability  that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accidentally exposes </a:t>
            </a:r>
            <a:r>
              <a:rPr dirty="0" sz="2800" spc="-10">
                <a:solidFill>
                  <a:srgbClr val="55687A"/>
                </a:solidFill>
                <a:latin typeface="Nimbus Sans L"/>
                <a:cs typeface="Nimbus Sans L"/>
              </a:rPr>
              <a:t>people’s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data;</a:t>
            </a:r>
            <a:endParaRPr sz="2800">
              <a:latin typeface="Nimbus Sans L"/>
              <a:cs typeface="Nimbus Sans 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55687A"/>
              </a:buClr>
              <a:buFont typeface="Nimbus Sans L"/>
              <a:buChar char="•"/>
            </a:pPr>
            <a:endParaRPr sz="2400">
              <a:latin typeface="Nimbus Sans L"/>
              <a:cs typeface="Nimbus Sans L"/>
            </a:endParaRPr>
          </a:p>
          <a:p>
            <a:pPr marL="299085" marR="1482725" indent="-287020">
              <a:lnSpc>
                <a:spcPts val="3020"/>
              </a:lnSpc>
              <a:buChar char="•"/>
              <a:tabLst>
                <a:tab pos="299085" algn="l"/>
                <a:tab pos="299720" algn="l"/>
              </a:tabLst>
            </a:pP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An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enterprise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may require employees to use </a:t>
            </a:r>
            <a:r>
              <a:rPr dirty="0" sz="2800" spc="5">
                <a:solidFill>
                  <a:srgbClr val="55687A"/>
                </a:solidFill>
                <a:latin typeface="Nimbus Sans L"/>
                <a:cs typeface="Nimbus Sans L"/>
              </a:rPr>
              <a:t>two-factor 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authentication to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sign</a:t>
            </a:r>
            <a:r>
              <a:rPr dirty="0" sz="2800" spc="-2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in;</a:t>
            </a:r>
            <a:endParaRPr sz="2800">
              <a:latin typeface="Nimbus Sans L"/>
              <a:cs typeface="Nimbus Sans L"/>
            </a:endParaRPr>
          </a:p>
          <a:p>
            <a:pPr>
              <a:lnSpc>
                <a:spcPct val="100000"/>
              </a:lnSpc>
              <a:buClr>
                <a:srgbClr val="55687A"/>
              </a:buClr>
              <a:buFont typeface="Nimbus Sans L"/>
              <a:buChar char="•"/>
            </a:pPr>
            <a:endParaRPr sz="2450">
              <a:latin typeface="Nimbus Sans L"/>
              <a:cs typeface="Nimbus Sans L"/>
            </a:endParaRPr>
          </a:p>
          <a:p>
            <a:pPr marL="299085" marR="974090" indent="-287020">
              <a:lnSpc>
                <a:spcPts val="3020"/>
              </a:lnSpc>
              <a:spcBef>
                <a:spcPts val="5"/>
              </a:spcBef>
              <a:buChar char="•"/>
              <a:tabLst>
                <a:tab pos="299085" algn="l"/>
                <a:tab pos="299720" algn="l"/>
              </a:tabLst>
            </a:pP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A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social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media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giant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might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develop an algorithm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to</a:t>
            </a:r>
            <a:r>
              <a:rPr dirty="0" sz="2800" spc="-15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identify  disinformation;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or</a:t>
            </a:r>
            <a:endParaRPr sz="2800">
              <a:latin typeface="Nimbus Sans L"/>
              <a:cs typeface="Nimbus Sans L"/>
            </a:endParaRPr>
          </a:p>
          <a:p>
            <a:pPr>
              <a:lnSpc>
                <a:spcPct val="100000"/>
              </a:lnSpc>
              <a:buClr>
                <a:srgbClr val="55687A"/>
              </a:buClr>
              <a:buFont typeface="Nimbus Sans L"/>
              <a:buChar char="•"/>
            </a:pPr>
            <a:endParaRPr sz="2450">
              <a:latin typeface="Nimbus Sans L"/>
              <a:cs typeface="Nimbus Sans L"/>
            </a:endParaRPr>
          </a:p>
          <a:p>
            <a:pPr marL="299085" marR="125730" indent="-287020">
              <a:lnSpc>
                <a:spcPts val="3020"/>
              </a:lnSpc>
              <a:buChar char="•"/>
              <a:tabLst>
                <a:tab pos="299085" algn="l"/>
                <a:tab pos="299720" algn="l"/>
              </a:tabLst>
            </a:pP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A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government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may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configure its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email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domains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with a</a:t>
            </a:r>
            <a:r>
              <a:rPr dirty="0" sz="2800" spc="-105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validation 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solution such </a:t>
            </a:r>
            <a:r>
              <a:rPr dirty="0" sz="2800" spc="-5">
                <a:solidFill>
                  <a:srgbClr val="55687A"/>
                </a:solidFill>
                <a:latin typeface="Nimbus Sans L"/>
                <a:cs typeface="Nimbus Sans L"/>
              </a:rPr>
              <a:t>as DMARC to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prevent</a:t>
            </a:r>
            <a:r>
              <a:rPr dirty="0" sz="2800" spc="1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2800">
                <a:solidFill>
                  <a:srgbClr val="55687A"/>
                </a:solidFill>
                <a:latin typeface="Nimbus Sans L"/>
                <a:cs typeface="Nimbus Sans L"/>
              </a:rPr>
              <a:t>fraud.</a:t>
            </a:r>
            <a:endParaRPr sz="28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6264" y="599947"/>
            <a:ext cx="594423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061970" algn="l"/>
              </a:tabLst>
            </a:pPr>
            <a:r>
              <a:rPr dirty="0" sz="3600">
                <a:solidFill>
                  <a:srgbClr val="5E6D7E"/>
                </a:solidFill>
              </a:rPr>
              <a:t>Demand-Side	</a:t>
            </a:r>
            <a:r>
              <a:rPr dirty="0" sz="3600" spc="-5">
                <a:solidFill>
                  <a:srgbClr val="5E6D7E"/>
                </a:solidFill>
              </a:rPr>
              <a:t>Interventions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540512" y="1866087"/>
            <a:ext cx="3749675" cy="2855595"/>
          </a:xfrm>
          <a:prstGeom prst="rect">
            <a:avLst/>
          </a:prstGeom>
        </p:spPr>
        <p:txBody>
          <a:bodyPr wrap="square" lIns="0" tIns="111125" rIns="0" bIns="0" rtlCol="0" vert="horz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875"/>
              </a:spcBef>
            </a:pPr>
            <a:r>
              <a:rPr dirty="0" sz="3200">
                <a:solidFill>
                  <a:srgbClr val="55687A"/>
                </a:solidFill>
                <a:latin typeface="Nimbus Sans L"/>
                <a:cs typeface="Nimbus Sans L"/>
              </a:rPr>
              <a:t>How do users  themselves  understand </a:t>
            </a:r>
            <a:r>
              <a:rPr dirty="0" sz="3200" spc="-5">
                <a:solidFill>
                  <a:srgbClr val="55687A"/>
                </a:solidFill>
                <a:latin typeface="Nimbus Sans L"/>
                <a:cs typeface="Nimbus Sans L"/>
              </a:rPr>
              <a:t>their  </a:t>
            </a:r>
            <a:r>
              <a:rPr dirty="0" sz="3200">
                <a:solidFill>
                  <a:srgbClr val="55687A"/>
                </a:solidFill>
                <a:latin typeface="Nimbus Sans L"/>
                <a:cs typeface="Nimbus Sans L"/>
              </a:rPr>
              <a:t>privacy </a:t>
            </a:r>
            <a:r>
              <a:rPr dirty="0" sz="3200" spc="-5">
                <a:solidFill>
                  <a:srgbClr val="55687A"/>
                </a:solidFill>
                <a:latin typeface="Nimbus Sans L"/>
                <a:cs typeface="Nimbus Sans L"/>
              </a:rPr>
              <a:t>and </a:t>
            </a:r>
            <a:r>
              <a:rPr dirty="0" sz="3200">
                <a:solidFill>
                  <a:srgbClr val="55687A"/>
                </a:solidFill>
                <a:latin typeface="Nimbus Sans L"/>
                <a:cs typeface="Nimbus Sans L"/>
              </a:rPr>
              <a:t>security  </a:t>
            </a:r>
            <a:r>
              <a:rPr dirty="0" sz="3200" spc="-5">
                <a:solidFill>
                  <a:srgbClr val="55687A"/>
                </a:solidFill>
                <a:latin typeface="Nimbus Sans L"/>
                <a:cs typeface="Nimbus Sans L"/>
              </a:rPr>
              <a:t>online and how</a:t>
            </a:r>
            <a:r>
              <a:rPr dirty="0" sz="3200" spc="-6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200" spc="-5">
                <a:solidFill>
                  <a:srgbClr val="55687A"/>
                </a:solidFill>
                <a:latin typeface="Nimbus Sans L"/>
                <a:cs typeface="Nimbus Sans L"/>
              </a:rPr>
              <a:t>does  this </a:t>
            </a:r>
            <a:r>
              <a:rPr dirty="0" sz="3200" spc="-10">
                <a:solidFill>
                  <a:srgbClr val="55687A"/>
                </a:solidFill>
                <a:latin typeface="Nimbus Sans L"/>
                <a:cs typeface="Nimbus Sans L"/>
              </a:rPr>
              <a:t>affect </a:t>
            </a:r>
            <a:r>
              <a:rPr dirty="0" sz="3200" spc="-5">
                <a:solidFill>
                  <a:srgbClr val="55687A"/>
                </a:solidFill>
                <a:latin typeface="Nimbus Sans L"/>
                <a:cs typeface="Nimbus Sans L"/>
              </a:rPr>
              <a:t>their  online</a:t>
            </a:r>
            <a:r>
              <a:rPr dirty="0" sz="3200" spc="-1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3200" spc="-5">
                <a:solidFill>
                  <a:srgbClr val="55687A"/>
                </a:solidFill>
                <a:latin typeface="Nimbus Sans L"/>
                <a:cs typeface="Nimbus Sans L"/>
              </a:rPr>
              <a:t>behavior?</a:t>
            </a:r>
            <a:endParaRPr sz="3200">
              <a:latin typeface="Nimbus Sans L"/>
              <a:cs typeface="Nimbus Sans 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521708" y="1737360"/>
            <a:ext cx="7670291" cy="37231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39877" y="6523557"/>
            <a:ext cx="24892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5</a:t>
            </a:fld>
            <a:r>
              <a:rPr dirty="0" sz="1400" spc="-90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|</a:t>
            </a:r>
            <a:endParaRPr sz="1400">
              <a:latin typeface="Nimbus Sans L"/>
              <a:cs typeface="Nimbus Sans 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96264" y="6523557"/>
            <a:ext cx="149733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 sz="1400" spc="-5">
                <a:solidFill>
                  <a:srgbClr val="55687A"/>
                </a:solidFill>
                <a:latin typeface="Nimbus Sans L"/>
                <a:cs typeface="Nimbus Sans L"/>
              </a:rPr>
              <a:t>CDA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Insights</a:t>
            </a:r>
            <a:r>
              <a:rPr dirty="0" sz="1400" spc="-18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2020</a:t>
            </a:r>
            <a:endParaRPr sz="14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3235451" y="1277111"/>
              <a:ext cx="6277610" cy="2395855"/>
            </a:xfrm>
            <a:custGeom>
              <a:avLst/>
              <a:gdLst/>
              <a:ahLst/>
              <a:cxnLst/>
              <a:rect l="l" t="t" r="r" b="b"/>
              <a:pathLst>
                <a:path w="6277609" h="2395854">
                  <a:moveTo>
                    <a:pt x="5231130" y="2106167"/>
                  </a:moveTo>
                  <a:lnTo>
                    <a:pt x="3661791" y="2106167"/>
                  </a:lnTo>
                  <a:lnTo>
                    <a:pt x="5977763" y="2395347"/>
                  </a:lnTo>
                  <a:lnTo>
                    <a:pt x="5231130" y="2106167"/>
                  </a:lnTo>
                  <a:close/>
                </a:path>
                <a:path w="6277609" h="2395854">
                  <a:moveTo>
                    <a:pt x="5926328" y="0"/>
                  </a:moveTo>
                  <a:lnTo>
                    <a:pt x="351027" y="0"/>
                  </a:lnTo>
                  <a:lnTo>
                    <a:pt x="303409" y="3205"/>
                  </a:lnTo>
                  <a:lnTo>
                    <a:pt x="257733" y="12543"/>
                  </a:lnTo>
                  <a:lnTo>
                    <a:pt x="214419" y="27594"/>
                  </a:lnTo>
                  <a:lnTo>
                    <a:pt x="173886" y="47940"/>
                  </a:lnTo>
                  <a:lnTo>
                    <a:pt x="136553" y="73160"/>
                  </a:lnTo>
                  <a:lnTo>
                    <a:pt x="102838" y="102838"/>
                  </a:lnTo>
                  <a:lnTo>
                    <a:pt x="73160" y="136553"/>
                  </a:lnTo>
                  <a:lnTo>
                    <a:pt x="47940" y="173886"/>
                  </a:lnTo>
                  <a:lnTo>
                    <a:pt x="27594" y="214419"/>
                  </a:lnTo>
                  <a:lnTo>
                    <a:pt x="12543" y="257733"/>
                  </a:lnTo>
                  <a:lnTo>
                    <a:pt x="3205" y="303409"/>
                  </a:lnTo>
                  <a:lnTo>
                    <a:pt x="0" y="351027"/>
                  </a:lnTo>
                  <a:lnTo>
                    <a:pt x="0" y="1755139"/>
                  </a:lnTo>
                  <a:lnTo>
                    <a:pt x="3205" y="1802758"/>
                  </a:lnTo>
                  <a:lnTo>
                    <a:pt x="12543" y="1848434"/>
                  </a:lnTo>
                  <a:lnTo>
                    <a:pt x="27594" y="1891748"/>
                  </a:lnTo>
                  <a:lnTo>
                    <a:pt x="47940" y="1932281"/>
                  </a:lnTo>
                  <a:lnTo>
                    <a:pt x="73160" y="1969614"/>
                  </a:lnTo>
                  <a:lnTo>
                    <a:pt x="102838" y="2003329"/>
                  </a:lnTo>
                  <a:lnTo>
                    <a:pt x="136553" y="2033007"/>
                  </a:lnTo>
                  <a:lnTo>
                    <a:pt x="173886" y="2058227"/>
                  </a:lnTo>
                  <a:lnTo>
                    <a:pt x="214419" y="2078573"/>
                  </a:lnTo>
                  <a:lnTo>
                    <a:pt x="257733" y="2093624"/>
                  </a:lnTo>
                  <a:lnTo>
                    <a:pt x="303409" y="2102962"/>
                  </a:lnTo>
                  <a:lnTo>
                    <a:pt x="351027" y="2106167"/>
                  </a:lnTo>
                  <a:lnTo>
                    <a:pt x="5926328" y="2106167"/>
                  </a:lnTo>
                  <a:lnTo>
                    <a:pt x="5973946" y="2102962"/>
                  </a:lnTo>
                  <a:lnTo>
                    <a:pt x="6019622" y="2093624"/>
                  </a:lnTo>
                  <a:lnTo>
                    <a:pt x="6062936" y="2078573"/>
                  </a:lnTo>
                  <a:lnTo>
                    <a:pt x="6103469" y="2058227"/>
                  </a:lnTo>
                  <a:lnTo>
                    <a:pt x="6140802" y="2033007"/>
                  </a:lnTo>
                  <a:lnTo>
                    <a:pt x="6174517" y="2003329"/>
                  </a:lnTo>
                  <a:lnTo>
                    <a:pt x="6204195" y="1969614"/>
                  </a:lnTo>
                  <a:lnTo>
                    <a:pt x="6229415" y="1932281"/>
                  </a:lnTo>
                  <a:lnTo>
                    <a:pt x="6249761" y="1891748"/>
                  </a:lnTo>
                  <a:lnTo>
                    <a:pt x="6264812" y="1848434"/>
                  </a:lnTo>
                  <a:lnTo>
                    <a:pt x="6274150" y="1802758"/>
                  </a:lnTo>
                  <a:lnTo>
                    <a:pt x="6277356" y="1755139"/>
                  </a:lnTo>
                  <a:lnTo>
                    <a:pt x="6277356" y="351027"/>
                  </a:lnTo>
                  <a:lnTo>
                    <a:pt x="6274150" y="303409"/>
                  </a:lnTo>
                  <a:lnTo>
                    <a:pt x="6264812" y="257733"/>
                  </a:lnTo>
                  <a:lnTo>
                    <a:pt x="6249761" y="214419"/>
                  </a:lnTo>
                  <a:lnTo>
                    <a:pt x="6229415" y="173886"/>
                  </a:lnTo>
                  <a:lnTo>
                    <a:pt x="6204195" y="136553"/>
                  </a:lnTo>
                  <a:lnTo>
                    <a:pt x="6174517" y="102838"/>
                  </a:lnTo>
                  <a:lnTo>
                    <a:pt x="6140802" y="73160"/>
                  </a:lnTo>
                  <a:lnTo>
                    <a:pt x="6103469" y="47940"/>
                  </a:lnTo>
                  <a:lnTo>
                    <a:pt x="6062936" y="27594"/>
                  </a:lnTo>
                  <a:lnTo>
                    <a:pt x="6019622" y="12543"/>
                  </a:lnTo>
                  <a:lnTo>
                    <a:pt x="5973946" y="3205"/>
                  </a:lnTo>
                  <a:lnTo>
                    <a:pt x="5926328" y="0"/>
                  </a:lnTo>
                  <a:close/>
                </a:path>
              </a:pathLst>
            </a:custGeom>
            <a:solidFill>
              <a:srgbClr val="5568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3235451" y="1277111"/>
              <a:ext cx="6277610" cy="2395855"/>
            </a:xfrm>
            <a:custGeom>
              <a:avLst/>
              <a:gdLst/>
              <a:ahLst/>
              <a:cxnLst/>
              <a:rect l="l" t="t" r="r" b="b"/>
              <a:pathLst>
                <a:path w="6277609" h="2395854">
                  <a:moveTo>
                    <a:pt x="0" y="351027"/>
                  </a:moveTo>
                  <a:lnTo>
                    <a:pt x="3205" y="303409"/>
                  </a:lnTo>
                  <a:lnTo>
                    <a:pt x="12543" y="257733"/>
                  </a:lnTo>
                  <a:lnTo>
                    <a:pt x="27594" y="214419"/>
                  </a:lnTo>
                  <a:lnTo>
                    <a:pt x="47940" y="173886"/>
                  </a:lnTo>
                  <a:lnTo>
                    <a:pt x="73160" y="136553"/>
                  </a:lnTo>
                  <a:lnTo>
                    <a:pt x="102838" y="102838"/>
                  </a:lnTo>
                  <a:lnTo>
                    <a:pt x="136553" y="73160"/>
                  </a:lnTo>
                  <a:lnTo>
                    <a:pt x="173886" y="47940"/>
                  </a:lnTo>
                  <a:lnTo>
                    <a:pt x="214419" y="27594"/>
                  </a:lnTo>
                  <a:lnTo>
                    <a:pt x="257733" y="12543"/>
                  </a:lnTo>
                  <a:lnTo>
                    <a:pt x="303409" y="3205"/>
                  </a:lnTo>
                  <a:lnTo>
                    <a:pt x="351027" y="0"/>
                  </a:lnTo>
                  <a:lnTo>
                    <a:pt x="3661791" y="0"/>
                  </a:lnTo>
                  <a:lnTo>
                    <a:pt x="5231130" y="0"/>
                  </a:lnTo>
                  <a:lnTo>
                    <a:pt x="5926328" y="0"/>
                  </a:lnTo>
                  <a:lnTo>
                    <a:pt x="5973946" y="3205"/>
                  </a:lnTo>
                  <a:lnTo>
                    <a:pt x="6019622" y="12543"/>
                  </a:lnTo>
                  <a:lnTo>
                    <a:pt x="6062936" y="27594"/>
                  </a:lnTo>
                  <a:lnTo>
                    <a:pt x="6103469" y="47940"/>
                  </a:lnTo>
                  <a:lnTo>
                    <a:pt x="6140802" y="73160"/>
                  </a:lnTo>
                  <a:lnTo>
                    <a:pt x="6174517" y="102838"/>
                  </a:lnTo>
                  <a:lnTo>
                    <a:pt x="6204195" y="136553"/>
                  </a:lnTo>
                  <a:lnTo>
                    <a:pt x="6229415" y="173886"/>
                  </a:lnTo>
                  <a:lnTo>
                    <a:pt x="6249761" y="214419"/>
                  </a:lnTo>
                  <a:lnTo>
                    <a:pt x="6264812" y="257733"/>
                  </a:lnTo>
                  <a:lnTo>
                    <a:pt x="6274150" y="303409"/>
                  </a:lnTo>
                  <a:lnTo>
                    <a:pt x="6277356" y="351027"/>
                  </a:lnTo>
                  <a:lnTo>
                    <a:pt x="6277356" y="1228598"/>
                  </a:lnTo>
                  <a:lnTo>
                    <a:pt x="6277356" y="1755139"/>
                  </a:lnTo>
                  <a:lnTo>
                    <a:pt x="6274150" y="1802758"/>
                  </a:lnTo>
                  <a:lnTo>
                    <a:pt x="6264812" y="1848434"/>
                  </a:lnTo>
                  <a:lnTo>
                    <a:pt x="6249761" y="1891748"/>
                  </a:lnTo>
                  <a:lnTo>
                    <a:pt x="6229415" y="1932281"/>
                  </a:lnTo>
                  <a:lnTo>
                    <a:pt x="6204195" y="1969614"/>
                  </a:lnTo>
                  <a:lnTo>
                    <a:pt x="6174517" y="2003329"/>
                  </a:lnTo>
                  <a:lnTo>
                    <a:pt x="6140802" y="2033007"/>
                  </a:lnTo>
                  <a:lnTo>
                    <a:pt x="6103469" y="2058227"/>
                  </a:lnTo>
                  <a:lnTo>
                    <a:pt x="6062936" y="2078573"/>
                  </a:lnTo>
                  <a:lnTo>
                    <a:pt x="6019622" y="2093624"/>
                  </a:lnTo>
                  <a:lnTo>
                    <a:pt x="5973946" y="2102962"/>
                  </a:lnTo>
                  <a:lnTo>
                    <a:pt x="5926328" y="2106167"/>
                  </a:lnTo>
                  <a:lnTo>
                    <a:pt x="5231130" y="2106167"/>
                  </a:lnTo>
                  <a:lnTo>
                    <a:pt x="5977763" y="2395347"/>
                  </a:lnTo>
                  <a:lnTo>
                    <a:pt x="3661791" y="2106167"/>
                  </a:lnTo>
                  <a:lnTo>
                    <a:pt x="351027" y="2106167"/>
                  </a:lnTo>
                  <a:lnTo>
                    <a:pt x="303409" y="2102962"/>
                  </a:lnTo>
                  <a:lnTo>
                    <a:pt x="257733" y="2093624"/>
                  </a:lnTo>
                  <a:lnTo>
                    <a:pt x="214419" y="2078573"/>
                  </a:lnTo>
                  <a:lnTo>
                    <a:pt x="173886" y="2058227"/>
                  </a:lnTo>
                  <a:lnTo>
                    <a:pt x="136553" y="2033007"/>
                  </a:lnTo>
                  <a:lnTo>
                    <a:pt x="102838" y="2003329"/>
                  </a:lnTo>
                  <a:lnTo>
                    <a:pt x="73160" y="1969614"/>
                  </a:lnTo>
                  <a:lnTo>
                    <a:pt x="47940" y="1932281"/>
                  </a:lnTo>
                  <a:lnTo>
                    <a:pt x="27594" y="1891748"/>
                  </a:lnTo>
                  <a:lnTo>
                    <a:pt x="12543" y="1848434"/>
                  </a:lnTo>
                  <a:lnTo>
                    <a:pt x="3205" y="1802758"/>
                  </a:lnTo>
                  <a:lnTo>
                    <a:pt x="0" y="1755139"/>
                  </a:lnTo>
                  <a:lnTo>
                    <a:pt x="0" y="1228598"/>
                  </a:lnTo>
                  <a:lnTo>
                    <a:pt x="0" y="351027"/>
                  </a:lnTo>
                  <a:close/>
                </a:path>
              </a:pathLst>
            </a:custGeom>
            <a:ln w="12192">
              <a:solidFill>
                <a:srgbClr val="7592A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95324" y="596900"/>
            <a:ext cx="452247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63700" algn="l"/>
              </a:tabLst>
            </a:pPr>
            <a:r>
              <a:rPr dirty="0" sz="3600" spc="-5">
                <a:solidFill>
                  <a:srgbClr val="5E6D7E"/>
                </a:solidFill>
              </a:rPr>
              <a:t>In</a:t>
            </a:r>
            <a:r>
              <a:rPr dirty="0" sz="3600" spc="5">
                <a:solidFill>
                  <a:srgbClr val="5E6D7E"/>
                </a:solidFill>
              </a:rPr>
              <a:t> </a:t>
            </a:r>
            <a:r>
              <a:rPr dirty="0" sz="3600" spc="-5">
                <a:solidFill>
                  <a:srgbClr val="5E6D7E"/>
                </a:solidFill>
              </a:rPr>
              <a:t>their	</a:t>
            </a:r>
            <a:r>
              <a:rPr dirty="0" sz="3600" spc="-10">
                <a:solidFill>
                  <a:srgbClr val="5E6D7E"/>
                </a:solidFill>
              </a:rPr>
              <a:t>own</a:t>
            </a:r>
            <a:r>
              <a:rPr dirty="0" sz="3600" spc="-70">
                <a:solidFill>
                  <a:srgbClr val="5E6D7E"/>
                </a:solidFill>
              </a:rPr>
              <a:t> </a:t>
            </a:r>
            <a:r>
              <a:rPr dirty="0" sz="3600">
                <a:solidFill>
                  <a:srgbClr val="5E6D7E"/>
                </a:solidFill>
              </a:rPr>
              <a:t>words…</a:t>
            </a:r>
            <a:endParaRPr sz="3600"/>
          </a:p>
        </p:txBody>
      </p:sp>
      <p:sp>
        <p:nvSpPr>
          <p:cNvPr id="6" name="object 6"/>
          <p:cNvSpPr txBox="1"/>
          <p:nvPr/>
        </p:nvSpPr>
        <p:spPr>
          <a:xfrm>
            <a:off x="3482721" y="1404365"/>
            <a:ext cx="5821680" cy="1855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"One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time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my Facebook account was hacked.</a:t>
            </a:r>
            <a:r>
              <a:rPr dirty="0" sz="2000" spc="-19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Then 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[my]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fear was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[if] </a:t>
            </a:r>
            <a:r>
              <a:rPr dirty="0" sz="2000" spc="-20">
                <a:solidFill>
                  <a:srgbClr val="FFFFFF"/>
                </a:solidFill>
                <a:latin typeface="Nimbus Sans L"/>
                <a:cs typeface="Nimbus Sans L"/>
              </a:rPr>
              <a:t>they....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post something negative,  because our relationship with friends and family  gets badly impacted. This is one thing. And then  there are our banking</a:t>
            </a:r>
            <a:r>
              <a:rPr dirty="0" sz="2000" spc="-100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details."</a:t>
            </a:r>
            <a:endParaRPr sz="2000">
              <a:latin typeface="Nimbus Sans L"/>
              <a:cs typeface="Nimbus Sans L"/>
            </a:endParaRPr>
          </a:p>
          <a:p>
            <a:pPr marL="1841500">
              <a:lnSpc>
                <a:spcPct val="100000"/>
              </a:lnSpc>
            </a:pP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- Female, </a:t>
            </a:r>
            <a:r>
              <a:rPr dirty="0" sz="2000" spc="-15">
                <a:solidFill>
                  <a:srgbClr val="FFFFFF"/>
                </a:solidFill>
                <a:latin typeface="Nimbus Sans L"/>
                <a:cs typeface="Nimbus Sans L"/>
              </a:rPr>
              <a:t>older,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own phone,</a:t>
            </a:r>
            <a:r>
              <a:rPr dirty="0" sz="2000" spc="-12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Delhi</a:t>
            </a:r>
            <a:endParaRPr sz="2000">
              <a:latin typeface="Nimbus Sans L"/>
              <a:cs typeface="Nimbus Sans 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17094" y="3511041"/>
            <a:ext cx="6110605" cy="2520950"/>
            <a:chOff x="117094" y="3511041"/>
            <a:chExt cx="6110605" cy="2520950"/>
          </a:xfrm>
        </p:grpSpPr>
        <p:sp>
          <p:nvSpPr>
            <p:cNvPr id="8" name="object 8"/>
            <p:cNvSpPr/>
            <p:nvPr/>
          </p:nvSpPr>
          <p:spPr>
            <a:xfrm>
              <a:off x="123444" y="3517391"/>
              <a:ext cx="6097905" cy="2508250"/>
            </a:xfrm>
            <a:custGeom>
              <a:avLst/>
              <a:gdLst/>
              <a:ahLst/>
              <a:cxnLst/>
              <a:rect l="l" t="t" r="r" b="b"/>
              <a:pathLst>
                <a:path w="6097905" h="2508250">
                  <a:moveTo>
                    <a:pt x="2540635" y="2104644"/>
                  </a:moveTo>
                  <a:lnTo>
                    <a:pt x="1016254" y="2104644"/>
                  </a:lnTo>
                  <a:lnTo>
                    <a:pt x="549325" y="2507830"/>
                  </a:lnTo>
                  <a:lnTo>
                    <a:pt x="2540635" y="2104644"/>
                  </a:lnTo>
                  <a:close/>
                </a:path>
                <a:path w="6097905" h="2508250">
                  <a:moveTo>
                    <a:pt x="5746750" y="0"/>
                  </a:moveTo>
                  <a:lnTo>
                    <a:pt x="350786" y="0"/>
                  </a:lnTo>
                  <a:lnTo>
                    <a:pt x="303186" y="3203"/>
                  </a:lnTo>
                  <a:lnTo>
                    <a:pt x="257532" y="12533"/>
                  </a:lnTo>
                  <a:lnTo>
                    <a:pt x="214242" y="27572"/>
                  </a:lnTo>
                  <a:lnTo>
                    <a:pt x="173735" y="47902"/>
                  </a:lnTo>
                  <a:lnTo>
                    <a:pt x="136429" y="73104"/>
                  </a:lnTo>
                  <a:lnTo>
                    <a:pt x="102741" y="102758"/>
                  </a:lnTo>
                  <a:lnTo>
                    <a:pt x="73089" y="136448"/>
                  </a:lnTo>
                  <a:lnTo>
                    <a:pt x="47891" y="173754"/>
                  </a:lnTo>
                  <a:lnTo>
                    <a:pt x="27565" y="214258"/>
                  </a:lnTo>
                  <a:lnTo>
                    <a:pt x="12530" y="257542"/>
                  </a:lnTo>
                  <a:lnTo>
                    <a:pt x="3202" y="303186"/>
                  </a:lnTo>
                  <a:lnTo>
                    <a:pt x="0" y="350774"/>
                  </a:lnTo>
                  <a:lnTo>
                    <a:pt x="0" y="1753870"/>
                  </a:lnTo>
                  <a:lnTo>
                    <a:pt x="3202" y="1801457"/>
                  </a:lnTo>
                  <a:lnTo>
                    <a:pt x="12530" y="1847101"/>
                  </a:lnTo>
                  <a:lnTo>
                    <a:pt x="27565" y="1890385"/>
                  </a:lnTo>
                  <a:lnTo>
                    <a:pt x="47891" y="1930889"/>
                  </a:lnTo>
                  <a:lnTo>
                    <a:pt x="73089" y="1968195"/>
                  </a:lnTo>
                  <a:lnTo>
                    <a:pt x="102741" y="2001885"/>
                  </a:lnTo>
                  <a:lnTo>
                    <a:pt x="136429" y="2031539"/>
                  </a:lnTo>
                  <a:lnTo>
                    <a:pt x="173736" y="2056741"/>
                  </a:lnTo>
                  <a:lnTo>
                    <a:pt x="214242" y="2077071"/>
                  </a:lnTo>
                  <a:lnTo>
                    <a:pt x="257532" y="2092110"/>
                  </a:lnTo>
                  <a:lnTo>
                    <a:pt x="303186" y="2101440"/>
                  </a:lnTo>
                  <a:lnTo>
                    <a:pt x="350786" y="2104644"/>
                  </a:lnTo>
                  <a:lnTo>
                    <a:pt x="5746750" y="2104644"/>
                  </a:lnTo>
                  <a:lnTo>
                    <a:pt x="5794337" y="2101440"/>
                  </a:lnTo>
                  <a:lnTo>
                    <a:pt x="5839981" y="2092110"/>
                  </a:lnTo>
                  <a:lnTo>
                    <a:pt x="5883265" y="2077071"/>
                  </a:lnTo>
                  <a:lnTo>
                    <a:pt x="5923769" y="2056741"/>
                  </a:lnTo>
                  <a:lnTo>
                    <a:pt x="5961075" y="2031539"/>
                  </a:lnTo>
                  <a:lnTo>
                    <a:pt x="5994765" y="2001885"/>
                  </a:lnTo>
                  <a:lnTo>
                    <a:pt x="6024419" y="1968195"/>
                  </a:lnTo>
                  <a:lnTo>
                    <a:pt x="6049621" y="1930889"/>
                  </a:lnTo>
                  <a:lnTo>
                    <a:pt x="6069951" y="1890385"/>
                  </a:lnTo>
                  <a:lnTo>
                    <a:pt x="6084990" y="1847101"/>
                  </a:lnTo>
                  <a:lnTo>
                    <a:pt x="6094320" y="1801457"/>
                  </a:lnTo>
                  <a:lnTo>
                    <a:pt x="6097523" y="1753870"/>
                  </a:lnTo>
                  <a:lnTo>
                    <a:pt x="6097523" y="350774"/>
                  </a:lnTo>
                  <a:lnTo>
                    <a:pt x="6094320" y="303186"/>
                  </a:lnTo>
                  <a:lnTo>
                    <a:pt x="6084990" y="257542"/>
                  </a:lnTo>
                  <a:lnTo>
                    <a:pt x="6069951" y="214258"/>
                  </a:lnTo>
                  <a:lnTo>
                    <a:pt x="6049621" y="173754"/>
                  </a:lnTo>
                  <a:lnTo>
                    <a:pt x="6024419" y="136448"/>
                  </a:lnTo>
                  <a:lnTo>
                    <a:pt x="5994765" y="102758"/>
                  </a:lnTo>
                  <a:lnTo>
                    <a:pt x="5961075" y="73104"/>
                  </a:lnTo>
                  <a:lnTo>
                    <a:pt x="5923769" y="47902"/>
                  </a:lnTo>
                  <a:lnTo>
                    <a:pt x="5883265" y="27572"/>
                  </a:lnTo>
                  <a:lnTo>
                    <a:pt x="5839981" y="12533"/>
                  </a:lnTo>
                  <a:lnTo>
                    <a:pt x="5794337" y="3203"/>
                  </a:lnTo>
                  <a:lnTo>
                    <a:pt x="5746750" y="0"/>
                  </a:lnTo>
                  <a:close/>
                </a:path>
              </a:pathLst>
            </a:custGeom>
            <a:solidFill>
              <a:srgbClr val="5568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3444" y="3517391"/>
              <a:ext cx="6097905" cy="2508250"/>
            </a:xfrm>
            <a:custGeom>
              <a:avLst/>
              <a:gdLst/>
              <a:ahLst/>
              <a:cxnLst/>
              <a:rect l="l" t="t" r="r" b="b"/>
              <a:pathLst>
                <a:path w="6097905" h="2508250">
                  <a:moveTo>
                    <a:pt x="0" y="350774"/>
                  </a:moveTo>
                  <a:lnTo>
                    <a:pt x="3202" y="303186"/>
                  </a:lnTo>
                  <a:lnTo>
                    <a:pt x="12530" y="257542"/>
                  </a:lnTo>
                  <a:lnTo>
                    <a:pt x="27565" y="214258"/>
                  </a:lnTo>
                  <a:lnTo>
                    <a:pt x="47891" y="173754"/>
                  </a:lnTo>
                  <a:lnTo>
                    <a:pt x="73089" y="136448"/>
                  </a:lnTo>
                  <a:lnTo>
                    <a:pt x="102741" y="102758"/>
                  </a:lnTo>
                  <a:lnTo>
                    <a:pt x="136429" y="73104"/>
                  </a:lnTo>
                  <a:lnTo>
                    <a:pt x="173735" y="47902"/>
                  </a:lnTo>
                  <a:lnTo>
                    <a:pt x="214242" y="27572"/>
                  </a:lnTo>
                  <a:lnTo>
                    <a:pt x="257532" y="12533"/>
                  </a:lnTo>
                  <a:lnTo>
                    <a:pt x="303186" y="3203"/>
                  </a:lnTo>
                  <a:lnTo>
                    <a:pt x="350786" y="0"/>
                  </a:lnTo>
                  <a:lnTo>
                    <a:pt x="1016254" y="0"/>
                  </a:lnTo>
                  <a:lnTo>
                    <a:pt x="2540635" y="0"/>
                  </a:lnTo>
                  <a:lnTo>
                    <a:pt x="5746750" y="0"/>
                  </a:lnTo>
                  <a:lnTo>
                    <a:pt x="5794337" y="3203"/>
                  </a:lnTo>
                  <a:lnTo>
                    <a:pt x="5839981" y="12533"/>
                  </a:lnTo>
                  <a:lnTo>
                    <a:pt x="5883265" y="27572"/>
                  </a:lnTo>
                  <a:lnTo>
                    <a:pt x="5923769" y="47902"/>
                  </a:lnTo>
                  <a:lnTo>
                    <a:pt x="5961075" y="73104"/>
                  </a:lnTo>
                  <a:lnTo>
                    <a:pt x="5994765" y="102758"/>
                  </a:lnTo>
                  <a:lnTo>
                    <a:pt x="6024419" y="136448"/>
                  </a:lnTo>
                  <a:lnTo>
                    <a:pt x="6049621" y="173754"/>
                  </a:lnTo>
                  <a:lnTo>
                    <a:pt x="6069951" y="214258"/>
                  </a:lnTo>
                  <a:lnTo>
                    <a:pt x="6084990" y="257542"/>
                  </a:lnTo>
                  <a:lnTo>
                    <a:pt x="6094320" y="303186"/>
                  </a:lnTo>
                  <a:lnTo>
                    <a:pt x="6097523" y="350774"/>
                  </a:lnTo>
                  <a:lnTo>
                    <a:pt x="6097523" y="1227709"/>
                  </a:lnTo>
                  <a:lnTo>
                    <a:pt x="6097523" y="1753870"/>
                  </a:lnTo>
                  <a:lnTo>
                    <a:pt x="6094320" y="1801457"/>
                  </a:lnTo>
                  <a:lnTo>
                    <a:pt x="6084990" y="1847101"/>
                  </a:lnTo>
                  <a:lnTo>
                    <a:pt x="6069951" y="1890385"/>
                  </a:lnTo>
                  <a:lnTo>
                    <a:pt x="6049621" y="1930889"/>
                  </a:lnTo>
                  <a:lnTo>
                    <a:pt x="6024419" y="1968195"/>
                  </a:lnTo>
                  <a:lnTo>
                    <a:pt x="5994765" y="2001885"/>
                  </a:lnTo>
                  <a:lnTo>
                    <a:pt x="5961075" y="2031539"/>
                  </a:lnTo>
                  <a:lnTo>
                    <a:pt x="5923769" y="2056741"/>
                  </a:lnTo>
                  <a:lnTo>
                    <a:pt x="5883265" y="2077071"/>
                  </a:lnTo>
                  <a:lnTo>
                    <a:pt x="5839981" y="2092110"/>
                  </a:lnTo>
                  <a:lnTo>
                    <a:pt x="5794337" y="2101440"/>
                  </a:lnTo>
                  <a:lnTo>
                    <a:pt x="5746750" y="2104644"/>
                  </a:lnTo>
                  <a:lnTo>
                    <a:pt x="2540635" y="2104644"/>
                  </a:lnTo>
                  <a:lnTo>
                    <a:pt x="549325" y="2507830"/>
                  </a:lnTo>
                  <a:lnTo>
                    <a:pt x="1016254" y="2104644"/>
                  </a:lnTo>
                  <a:lnTo>
                    <a:pt x="350786" y="2104644"/>
                  </a:lnTo>
                  <a:lnTo>
                    <a:pt x="303186" y="2101440"/>
                  </a:lnTo>
                  <a:lnTo>
                    <a:pt x="257532" y="2092110"/>
                  </a:lnTo>
                  <a:lnTo>
                    <a:pt x="214242" y="2077071"/>
                  </a:lnTo>
                  <a:lnTo>
                    <a:pt x="173735" y="2056741"/>
                  </a:lnTo>
                  <a:lnTo>
                    <a:pt x="136429" y="2031539"/>
                  </a:lnTo>
                  <a:lnTo>
                    <a:pt x="102741" y="2001885"/>
                  </a:lnTo>
                  <a:lnTo>
                    <a:pt x="73089" y="1968195"/>
                  </a:lnTo>
                  <a:lnTo>
                    <a:pt x="47891" y="1930889"/>
                  </a:lnTo>
                  <a:lnTo>
                    <a:pt x="27565" y="1890385"/>
                  </a:lnTo>
                  <a:lnTo>
                    <a:pt x="12530" y="1847101"/>
                  </a:lnTo>
                  <a:lnTo>
                    <a:pt x="3202" y="1801457"/>
                  </a:lnTo>
                  <a:lnTo>
                    <a:pt x="0" y="1753870"/>
                  </a:lnTo>
                  <a:lnTo>
                    <a:pt x="0" y="1227709"/>
                  </a:lnTo>
                  <a:lnTo>
                    <a:pt x="0" y="350774"/>
                  </a:lnTo>
                  <a:close/>
                </a:path>
              </a:pathLst>
            </a:custGeom>
            <a:ln w="12192">
              <a:solidFill>
                <a:srgbClr val="7592A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365556" y="3701034"/>
            <a:ext cx="5721985" cy="18554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556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Some people know my screen lock pattern,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[but] 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even if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they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are able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to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access the phone, they</a:t>
            </a:r>
            <a:r>
              <a:rPr dirty="0" sz="2000" spc="-17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will  not be able to access the apps. There is another  lock for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that.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[I use it] mainly to hide these things  from friends and</a:t>
            </a:r>
            <a:r>
              <a:rPr dirty="0" sz="2000" spc="-7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colleagues."</a:t>
            </a:r>
            <a:endParaRPr sz="2000">
              <a:latin typeface="Nimbus Sans L"/>
              <a:cs typeface="Nimbus Sans L"/>
            </a:endParaRPr>
          </a:p>
          <a:p>
            <a:pPr marL="1841500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- Male, </a:t>
            </a:r>
            <a:r>
              <a:rPr dirty="0" sz="2000" spc="-15">
                <a:solidFill>
                  <a:srgbClr val="FFFFFF"/>
                </a:solidFill>
                <a:latin typeface="Nimbus Sans L"/>
                <a:cs typeface="Nimbus Sans L"/>
              </a:rPr>
              <a:t>older,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own phone,</a:t>
            </a:r>
            <a:r>
              <a:rPr dirty="0" sz="2000" spc="-13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Chennai</a:t>
            </a:r>
            <a:endParaRPr sz="2000">
              <a:latin typeface="Nimbus Sans L"/>
              <a:cs typeface="Nimbus Sans 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6768083" y="3878579"/>
            <a:ext cx="5321935" cy="2446020"/>
            <a:chOff x="6768083" y="3878579"/>
            <a:chExt cx="5321935" cy="2446020"/>
          </a:xfrm>
        </p:grpSpPr>
        <p:sp>
          <p:nvSpPr>
            <p:cNvPr id="12" name="object 12"/>
            <p:cNvSpPr/>
            <p:nvPr/>
          </p:nvSpPr>
          <p:spPr>
            <a:xfrm>
              <a:off x="6774179" y="3884675"/>
              <a:ext cx="5309870" cy="2433955"/>
            </a:xfrm>
            <a:custGeom>
              <a:avLst/>
              <a:gdLst/>
              <a:ahLst/>
              <a:cxnLst/>
              <a:rect l="l" t="t" r="r" b="b"/>
              <a:pathLst>
                <a:path w="5309870" h="2433954">
                  <a:moveTo>
                    <a:pt x="2212340" y="2106168"/>
                  </a:moveTo>
                  <a:lnTo>
                    <a:pt x="884936" y="2106168"/>
                  </a:lnTo>
                  <a:lnTo>
                    <a:pt x="570229" y="2433421"/>
                  </a:lnTo>
                  <a:lnTo>
                    <a:pt x="2212340" y="2106168"/>
                  </a:lnTo>
                  <a:close/>
                </a:path>
                <a:path w="5309870" h="2433954">
                  <a:moveTo>
                    <a:pt x="4958588" y="0"/>
                  </a:moveTo>
                  <a:lnTo>
                    <a:pt x="351027" y="0"/>
                  </a:lnTo>
                  <a:lnTo>
                    <a:pt x="303409" y="3205"/>
                  </a:lnTo>
                  <a:lnTo>
                    <a:pt x="257733" y="12543"/>
                  </a:lnTo>
                  <a:lnTo>
                    <a:pt x="214419" y="27594"/>
                  </a:lnTo>
                  <a:lnTo>
                    <a:pt x="173886" y="47940"/>
                  </a:lnTo>
                  <a:lnTo>
                    <a:pt x="136553" y="73160"/>
                  </a:lnTo>
                  <a:lnTo>
                    <a:pt x="102838" y="102838"/>
                  </a:lnTo>
                  <a:lnTo>
                    <a:pt x="73160" y="136553"/>
                  </a:lnTo>
                  <a:lnTo>
                    <a:pt x="47940" y="173886"/>
                  </a:lnTo>
                  <a:lnTo>
                    <a:pt x="27594" y="214419"/>
                  </a:lnTo>
                  <a:lnTo>
                    <a:pt x="12543" y="257733"/>
                  </a:lnTo>
                  <a:lnTo>
                    <a:pt x="3205" y="303409"/>
                  </a:lnTo>
                  <a:lnTo>
                    <a:pt x="0" y="351028"/>
                  </a:lnTo>
                  <a:lnTo>
                    <a:pt x="0" y="1755139"/>
                  </a:lnTo>
                  <a:lnTo>
                    <a:pt x="3205" y="1802762"/>
                  </a:lnTo>
                  <a:lnTo>
                    <a:pt x="12543" y="1848449"/>
                  </a:lnTo>
                  <a:lnTo>
                    <a:pt x="27594" y="1891769"/>
                  </a:lnTo>
                  <a:lnTo>
                    <a:pt x="47940" y="1932305"/>
                  </a:lnTo>
                  <a:lnTo>
                    <a:pt x="73160" y="1969639"/>
                  </a:lnTo>
                  <a:lnTo>
                    <a:pt x="102838" y="2003351"/>
                  </a:lnTo>
                  <a:lnTo>
                    <a:pt x="136553" y="2033025"/>
                  </a:lnTo>
                  <a:lnTo>
                    <a:pt x="173886" y="2058241"/>
                  </a:lnTo>
                  <a:lnTo>
                    <a:pt x="214419" y="2078582"/>
                  </a:lnTo>
                  <a:lnTo>
                    <a:pt x="257733" y="2093628"/>
                  </a:lnTo>
                  <a:lnTo>
                    <a:pt x="303409" y="2102963"/>
                  </a:lnTo>
                  <a:lnTo>
                    <a:pt x="351027" y="2106168"/>
                  </a:lnTo>
                  <a:lnTo>
                    <a:pt x="4958588" y="2106168"/>
                  </a:lnTo>
                  <a:lnTo>
                    <a:pt x="5006206" y="2102963"/>
                  </a:lnTo>
                  <a:lnTo>
                    <a:pt x="5051882" y="2093628"/>
                  </a:lnTo>
                  <a:lnTo>
                    <a:pt x="5095196" y="2078582"/>
                  </a:lnTo>
                  <a:lnTo>
                    <a:pt x="5135729" y="2058241"/>
                  </a:lnTo>
                  <a:lnTo>
                    <a:pt x="5173062" y="2033025"/>
                  </a:lnTo>
                  <a:lnTo>
                    <a:pt x="5206777" y="2003351"/>
                  </a:lnTo>
                  <a:lnTo>
                    <a:pt x="5236455" y="1969639"/>
                  </a:lnTo>
                  <a:lnTo>
                    <a:pt x="5261675" y="1932305"/>
                  </a:lnTo>
                  <a:lnTo>
                    <a:pt x="5282021" y="1891769"/>
                  </a:lnTo>
                  <a:lnTo>
                    <a:pt x="5297072" y="1848449"/>
                  </a:lnTo>
                  <a:lnTo>
                    <a:pt x="5306410" y="1802762"/>
                  </a:lnTo>
                  <a:lnTo>
                    <a:pt x="5309615" y="1755139"/>
                  </a:lnTo>
                  <a:lnTo>
                    <a:pt x="5309616" y="351028"/>
                  </a:lnTo>
                  <a:lnTo>
                    <a:pt x="5306410" y="303409"/>
                  </a:lnTo>
                  <a:lnTo>
                    <a:pt x="5297072" y="257733"/>
                  </a:lnTo>
                  <a:lnTo>
                    <a:pt x="5282021" y="214419"/>
                  </a:lnTo>
                  <a:lnTo>
                    <a:pt x="5261675" y="173886"/>
                  </a:lnTo>
                  <a:lnTo>
                    <a:pt x="5236455" y="136553"/>
                  </a:lnTo>
                  <a:lnTo>
                    <a:pt x="5206777" y="102838"/>
                  </a:lnTo>
                  <a:lnTo>
                    <a:pt x="5173062" y="73160"/>
                  </a:lnTo>
                  <a:lnTo>
                    <a:pt x="5135729" y="47940"/>
                  </a:lnTo>
                  <a:lnTo>
                    <a:pt x="5095196" y="27594"/>
                  </a:lnTo>
                  <a:lnTo>
                    <a:pt x="5051882" y="12543"/>
                  </a:lnTo>
                  <a:lnTo>
                    <a:pt x="5006206" y="3205"/>
                  </a:lnTo>
                  <a:lnTo>
                    <a:pt x="4958588" y="0"/>
                  </a:lnTo>
                  <a:close/>
                </a:path>
              </a:pathLst>
            </a:custGeom>
            <a:solidFill>
              <a:srgbClr val="5568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774179" y="3884675"/>
              <a:ext cx="5309870" cy="2433955"/>
            </a:xfrm>
            <a:custGeom>
              <a:avLst/>
              <a:gdLst/>
              <a:ahLst/>
              <a:cxnLst/>
              <a:rect l="l" t="t" r="r" b="b"/>
              <a:pathLst>
                <a:path w="5309870" h="2433954">
                  <a:moveTo>
                    <a:pt x="0" y="351028"/>
                  </a:moveTo>
                  <a:lnTo>
                    <a:pt x="3205" y="303409"/>
                  </a:lnTo>
                  <a:lnTo>
                    <a:pt x="12543" y="257733"/>
                  </a:lnTo>
                  <a:lnTo>
                    <a:pt x="27594" y="214419"/>
                  </a:lnTo>
                  <a:lnTo>
                    <a:pt x="47940" y="173886"/>
                  </a:lnTo>
                  <a:lnTo>
                    <a:pt x="73160" y="136553"/>
                  </a:lnTo>
                  <a:lnTo>
                    <a:pt x="102838" y="102838"/>
                  </a:lnTo>
                  <a:lnTo>
                    <a:pt x="136553" y="73160"/>
                  </a:lnTo>
                  <a:lnTo>
                    <a:pt x="173886" y="47940"/>
                  </a:lnTo>
                  <a:lnTo>
                    <a:pt x="214419" y="27594"/>
                  </a:lnTo>
                  <a:lnTo>
                    <a:pt x="257733" y="12543"/>
                  </a:lnTo>
                  <a:lnTo>
                    <a:pt x="303409" y="3205"/>
                  </a:lnTo>
                  <a:lnTo>
                    <a:pt x="351027" y="0"/>
                  </a:lnTo>
                  <a:lnTo>
                    <a:pt x="884936" y="0"/>
                  </a:lnTo>
                  <a:lnTo>
                    <a:pt x="2212340" y="0"/>
                  </a:lnTo>
                  <a:lnTo>
                    <a:pt x="4958588" y="0"/>
                  </a:lnTo>
                  <a:lnTo>
                    <a:pt x="5006206" y="3205"/>
                  </a:lnTo>
                  <a:lnTo>
                    <a:pt x="5051882" y="12543"/>
                  </a:lnTo>
                  <a:lnTo>
                    <a:pt x="5095196" y="27594"/>
                  </a:lnTo>
                  <a:lnTo>
                    <a:pt x="5135729" y="47940"/>
                  </a:lnTo>
                  <a:lnTo>
                    <a:pt x="5173062" y="73160"/>
                  </a:lnTo>
                  <a:lnTo>
                    <a:pt x="5206777" y="102838"/>
                  </a:lnTo>
                  <a:lnTo>
                    <a:pt x="5236455" y="136553"/>
                  </a:lnTo>
                  <a:lnTo>
                    <a:pt x="5261675" y="173886"/>
                  </a:lnTo>
                  <a:lnTo>
                    <a:pt x="5282021" y="214419"/>
                  </a:lnTo>
                  <a:lnTo>
                    <a:pt x="5297072" y="257733"/>
                  </a:lnTo>
                  <a:lnTo>
                    <a:pt x="5306410" y="303409"/>
                  </a:lnTo>
                  <a:lnTo>
                    <a:pt x="5309616" y="351028"/>
                  </a:lnTo>
                  <a:lnTo>
                    <a:pt x="5309616" y="1228598"/>
                  </a:lnTo>
                  <a:lnTo>
                    <a:pt x="5309616" y="1755139"/>
                  </a:lnTo>
                  <a:lnTo>
                    <a:pt x="5306410" y="1802762"/>
                  </a:lnTo>
                  <a:lnTo>
                    <a:pt x="5297072" y="1848449"/>
                  </a:lnTo>
                  <a:lnTo>
                    <a:pt x="5282021" y="1891769"/>
                  </a:lnTo>
                  <a:lnTo>
                    <a:pt x="5261675" y="1932305"/>
                  </a:lnTo>
                  <a:lnTo>
                    <a:pt x="5236455" y="1969639"/>
                  </a:lnTo>
                  <a:lnTo>
                    <a:pt x="5206777" y="2003351"/>
                  </a:lnTo>
                  <a:lnTo>
                    <a:pt x="5173062" y="2033025"/>
                  </a:lnTo>
                  <a:lnTo>
                    <a:pt x="5135729" y="2058241"/>
                  </a:lnTo>
                  <a:lnTo>
                    <a:pt x="5095196" y="2078582"/>
                  </a:lnTo>
                  <a:lnTo>
                    <a:pt x="5051882" y="2093628"/>
                  </a:lnTo>
                  <a:lnTo>
                    <a:pt x="5006206" y="2102963"/>
                  </a:lnTo>
                  <a:lnTo>
                    <a:pt x="4958588" y="2106168"/>
                  </a:lnTo>
                  <a:lnTo>
                    <a:pt x="2212340" y="2106168"/>
                  </a:lnTo>
                  <a:lnTo>
                    <a:pt x="570229" y="2433421"/>
                  </a:lnTo>
                  <a:lnTo>
                    <a:pt x="884936" y="2106168"/>
                  </a:lnTo>
                  <a:lnTo>
                    <a:pt x="351027" y="2106168"/>
                  </a:lnTo>
                  <a:lnTo>
                    <a:pt x="303409" y="2102963"/>
                  </a:lnTo>
                  <a:lnTo>
                    <a:pt x="257733" y="2093628"/>
                  </a:lnTo>
                  <a:lnTo>
                    <a:pt x="214419" y="2078582"/>
                  </a:lnTo>
                  <a:lnTo>
                    <a:pt x="173886" y="2058241"/>
                  </a:lnTo>
                  <a:lnTo>
                    <a:pt x="136553" y="2033025"/>
                  </a:lnTo>
                  <a:lnTo>
                    <a:pt x="102838" y="2003351"/>
                  </a:lnTo>
                  <a:lnTo>
                    <a:pt x="73160" y="1969639"/>
                  </a:lnTo>
                  <a:lnTo>
                    <a:pt x="47940" y="1932305"/>
                  </a:lnTo>
                  <a:lnTo>
                    <a:pt x="27594" y="1891769"/>
                  </a:lnTo>
                  <a:lnTo>
                    <a:pt x="12543" y="1848449"/>
                  </a:lnTo>
                  <a:lnTo>
                    <a:pt x="3205" y="1802762"/>
                  </a:lnTo>
                  <a:lnTo>
                    <a:pt x="0" y="1755127"/>
                  </a:lnTo>
                  <a:lnTo>
                    <a:pt x="0" y="1228598"/>
                  </a:lnTo>
                  <a:lnTo>
                    <a:pt x="0" y="351028"/>
                  </a:lnTo>
                  <a:close/>
                </a:path>
              </a:pathLst>
            </a:custGeom>
            <a:ln w="12192">
              <a:solidFill>
                <a:srgbClr val="7592A7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6962902" y="4063110"/>
            <a:ext cx="5015865" cy="15506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75565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“I can’t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put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a picture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of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myself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and</a:t>
            </a:r>
            <a:r>
              <a:rPr dirty="0" sz="2000" spc="-160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boyfriend 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on my display picture [profile picture]  because my pastors and church members  </a:t>
            </a:r>
            <a:r>
              <a:rPr dirty="0" sz="2000" spc="-5">
                <a:solidFill>
                  <a:srgbClr val="FFFFFF"/>
                </a:solidFill>
                <a:latin typeface="Nimbus Sans L"/>
                <a:cs typeface="Nimbus Sans L"/>
              </a:rPr>
              <a:t>will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question</a:t>
            </a:r>
            <a:r>
              <a:rPr dirty="0" sz="2000" spc="-30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me”</a:t>
            </a:r>
            <a:endParaRPr sz="2000">
              <a:latin typeface="Nimbus Sans L"/>
              <a:cs typeface="Nimbus Sans 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- Female, 18 - 30, heavy internet </a:t>
            </a:r>
            <a:r>
              <a:rPr dirty="0" sz="2000" spc="-20">
                <a:solidFill>
                  <a:srgbClr val="FFFFFF"/>
                </a:solidFill>
                <a:latin typeface="Nimbus Sans L"/>
                <a:cs typeface="Nimbus Sans L"/>
              </a:rPr>
              <a:t>user,</a:t>
            </a:r>
            <a:r>
              <a:rPr dirty="0" sz="2000" spc="-30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000">
                <a:solidFill>
                  <a:srgbClr val="FFFFFF"/>
                </a:solidFill>
                <a:latin typeface="Nimbus Sans L"/>
                <a:cs typeface="Nimbus Sans L"/>
              </a:rPr>
              <a:t>Accra</a:t>
            </a:r>
            <a:endParaRPr sz="2000">
              <a:latin typeface="Nimbus Sans L"/>
              <a:cs typeface="Nimbus Sans 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39877" y="6523557"/>
            <a:ext cx="24892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</a:pPr>
            <a:fld id="{81D60167-4931-47E6-BA6A-407CBD079E47}" type="slidenum"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5</a:t>
            </a:fld>
            <a:r>
              <a:rPr dirty="0" sz="1400" spc="-90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|</a:t>
            </a:r>
            <a:endParaRPr sz="1400">
              <a:latin typeface="Nimbus Sans L"/>
              <a:cs typeface="Nimbus Sans 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96264" y="6523557"/>
            <a:ext cx="149733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50"/>
              </a:lnSpc>
            </a:pPr>
            <a:r>
              <a:rPr dirty="0" sz="1400" spc="-5">
                <a:solidFill>
                  <a:srgbClr val="55687A"/>
                </a:solidFill>
                <a:latin typeface="Nimbus Sans L"/>
                <a:cs typeface="Nimbus Sans L"/>
              </a:rPr>
              <a:t>CDA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Insights</a:t>
            </a:r>
            <a:r>
              <a:rPr dirty="0" sz="1400" spc="-18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2020</a:t>
            </a:r>
            <a:endParaRPr sz="14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2289048"/>
            <a:ext cx="11938000" cy="1917700"/>
          </a:xfrm>
          <a:custGeom>
            <a:avLst/>
            <a:gdLst/>
            <a:ahLst/>
            <a:cxnLst/>
            <a:rect l="l" t="t" r="r" b="b"/>
            <a:pathLst>
              <a:path w="11938000" h="1917700">
                <a:moveTo>
                  <a:pt x="11937492" y="0"/>
                </a:moveTo>
                <a:lnTo>
                  <a:pt x="0" y="0"/>
                </a:lnTo>
                <a:lnTo>
                  <a:pt x="0" y="1917191"/>
                </a:lnTo>
                <a:lnTo>
                  <a:pt x="11937492" y="1917191"/>
                </a:lnTo>
                <a:lnTo>
                  <a:pt x="11937492" y="0"/>
                </a:lnTo>
                <a:close/>
              </a:path>
            </a:pathLst>
          </a:custGeom>
          <a:solidFill>
            <a:srgbClr val="55687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338833" y="2491867"/>
            <a:ext cx="4896485" cy="16116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Perceptions of privacy online are  significantly conditioned by  factors—perceived or real– in</a:t>
            </a:r>
            <a:r>
              <a:rPr dirty="0" sz="2600" spc="-50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the  </a:t>
            </a:r>
            <a:r>
              <a:rPr dirty="0" sz="2600" spc="-10">
                <a:solidFill>
                  <a:srgbClr val="FFFFFF"/>
                </a:solidFill>
                <a:latin typeface="Nimbus Sans L"/>
                <a:cs typeface="Nimbus Sans L"/>
              </a:rPr>
              <a:t>offline</a:t>
            </a:r>
            <a:r>
              <a:rPr dirty="0" sz="2600" spc="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environment.</a:t>
            </a:r>
            <a:endParaRPr sz="2600">
              <a:latin typeface="Nimbus Sans L"/>
              <a:cs typeface="Nimbus Sans 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25525" y="513664"/>
            <a:ext cx="1688464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229">
                <a:solidFill>
                  <a:srgbClr val="5E6D7E"/>
                </a:solidFill>
              </a:rPr>
              <a:t>T</a:t>
            </a:r>
            <a:r>
              <a:rPr dirty="0" sz="4000" spc="-5">
                <a:solidFill>
                  <a:srgbClr val="5E6D7E"/>
                </a:solidFill>
              </a:rPr>
              <a:t>ren</a:t>
            </a:r>
            <a:r>
              <a:rPr dirty="0" sz="4000" spc="-20">
                <a:solidFill>
                  <a:srgbClr val="5E6D7E"/>
                </a:solidFill>
              </a:rPr>
              <a:t>d</a:t>
            </a:r>
            <a:r>
              <a:rPr dirty="0" sz="4000" spc="-5">
                <a:solidFill>
                  <a:srgbClr val="5E6D7E"/>
                </a:solidFill>
              </a:rPr>
              <a:t>s</a:t>
            </a:r>
            <a:endParaRPr sz="4000"/>
          </a:p>
        </p:txBody>
      </p:sp>
      <p:sp>
        <p:nvSpPr>
          <p:cNvPr id="5" name="object 5"/>
          <p:cNvSpPr/>
          <p:nvPr/>
        </p:nvSpPr>
        <p:spPr>
          <a:xfrm>
            <a:off x="110489" y="2676905"/>
            <a:ext cx="1097280" cy="1097280"/>
          </a:xfrm>
          <a:custGeom>
            <a:avLst/>
            <a:gdLst/>
            <a:ahLst/>
            <a:cxnLst/>
            <a:rect l="l" t="t" r="r" b="b"/>
            <a:pathLst>
              <a:path w="1097280" h="1097279">
                <a:moveTo>
                  <a:pt x="0" y="548640"/>
                </a:moveTo>
                <a:lnTo>
                  <a:pt x="2013" y="501298"/>
                </a:lnTo>
                <a:lnTo>
                  <a:pt x="7945" y="455076"/>
                </a:lnTo>
                <a:lnTo>
                  <a:pt x="17630" y="410137"/>
                </a:lnTo>
                <a:lnTo>
                  <a:pt x="30903" y="366646"/>
                </a:lnTo>
                <a:lnTo>
                  <a:pt x="47600" y="324768"/>
                </a:lnTo>
                <a:lnTo>
                  <a:pt x="67556" y="284667"/>
                </a:lnTo>
                <a:lnTo>
                  <a:pt x="90607" y="246508"/>
                </a:lnTo>
                <a:lnTo>
                  <a:pt x="116587" y="210455"/>
                </a:lnTo>
                <a:lnTo>
                  <a:pt x="145333" y="176674"/>
                </a:lnTo>
                <a:lnTo>
                  <a:pt x="176679" y="145328"/>
                </a:lnTo>
                <a:lnTo>
                  <a:pt x="210460" y="116583"/>
                </a:lnTo>
                <a:lnTo>
                  <a:pt x="246513" y="90604"/>
                </a:lnTo>
                <a:lnTo>
                  <a:pt x="284672" y="67554"/>
                </a:lnTo>
                <a:lnTo>
                  <a:pt x="324773" y="47598"/>
                </a:lnTo>
                <a:lnTo>
                  <a:pt x="366651" y="30902"/>
                </a:lnTo>
                <a:lnTo>
                  <a:pt x="410141" y="17629"/>
                </a:lnTo>
                <a:lnTo>
                  <a:pt x="455079" y="7945"/>
                </a:lnTo>
                <a:lnTo>
                  <a:pt x="501300" y="2013"/>
                </a:lnTo>
                <a:lnTo>
                  <a:pt x="548640" y="0"/>
                </a:lnTo>
                <a:lnTo>
                  <a:pt x="595979" y="2013"/>
                </a:lnTo>
                <a:lnTo>
                  <a:pt x="642200" y="7945"/>
                </a:lnTo>
                <a:lnTo>
                  <a:pt x="687138" y="17629"/>
                </a:lnTo>
                <a:lnTo>
                  <a:pt x="730628" y="30902"/>
                </a:lnTo>
                <a:lnTo>
                  <a:pt x="772506" y="47598"/>
                </a:lnTo>
                <a:lnTo>
                  <a:pt x="812607" y="67554"/>
                </a:lnTo>
                <a:lnTo>
                  <a:pt x="850766" y="90604"/>
                </a:lnTo>
                <a:lnTo>
                  <a:pt x="886819" y="116583"/>
                </a:lnTo>
                <a:lnTo>
                  <a:pt x="920600" y="145328"/>
                </a:lnTo>
                <a:lnTo>
                  <a:pt x="951946" y="176674"/>
                </a:lnTo>
                <a:lnTo>
                  <a:pt x="980692" y="210455"/>
                </a:lnTo>
                <a:lnTo>
                  <a:pt x="1006672" y="246508"/>
                </a:lnTo>
                <a:lnTo>
                  <a:pt x="1029723" y="284667"/>
                </a:lnTo>
                <a:lnTo>
                  <a:pt x="1049679" y="324768"/>
                </a:lnTo>
                <a:lnTo>
                  <a:pt x="1066376" y="366646"/>
                </a:lnTo>
                <a:lnTo>
                  <a:pt x="1079649" y="410137"/>
                </a:lnTo>
                <a:lnTo>
                  <a:pt x="1089334" y="455076"/>
                </a:lnTo>
                <a:lnTo>
                  <a:pt x="1095266" y="501298"/>
                </a:lnTo>
                <a:lnTo>
                  <a:pt x="1097280" y="548640"/>
                </a:lnTo>
                <a:lnTo>
                  <a:pt x="1095266" y="595981"/>
                </a:lnTo>
                <a:lnTo>
                  <a:pt x="1089334" y="642203"/>
                </a:lnTo>
                <a:lnTo>
                  <a:pt x="1079649" y="687142"/>
                </a:lnTo>
                <a:lnTo>
                  <a:pt x="1066376" y="730633"/>
                </a:lnTo>
                <a:lnTo>
                  <a:pt x="1049679" y="772511"/>
                </a:lnTo>
                <a:lnTo>
                  <a:pt x="1029723" y="812612"/>
                </a:lnTo>
                <a:lnTo>
                  <a:pt x="1006672" y="850771"/>
                </a:lnTo>
                <a:lnTo>
                  <a:pt x="980692" y="886824"/>
                </a:lnTo>
                <a:lnTo>
                  <a:pt x="951946" y="920605"/>
                </a:lnTo>
                <a:lnTo>
                  <a:pt x="920600" y="951951"/>
                </a:lnTo>
                <a:lnTo>
                  <a:pt x="886819" y="980696"/>
                </a:lnTo>
                <a:lnTo>
                  <a:pt x="850766" y="1006675"/>
                </a:lnTo>
                <a:lnTo>
                  <a:pt x="812607" y="1029725"/>
                </a:lnTo>
                <a:lnTo>
                  <a:pt x="772506" y="1049681"/>
                </a:lnTo>
                <a:lnTo>
                  <a:pt x="730628" y="1066377"/>
                </a:lnTo>
                <a:lnTo>
                  <a:pt x="687138" y="1079650"/>
                </a:lnTo>
                <a:lnTo>
                  <a:pt x="642200" y="1089334"/>
                </a:lnTo>
                <a:lnTo>
                  <a:pt x="595979" y="1095266"/>
                </a:lnTo>
                <a:lnTo>
                  <a:pt x="548640" y="1097280"/>
                </a:lnTo>
                <a:lnTo>
                  <a:pt x="501300" y="1095266"/>
                </a:lnTo>
                <a:lnTo>
                  <a:pt x="455079" y="1089334"/>
                </a:lnTo>
                <a:lnTo>
                  <a:pt x="410141" y="1079650"/>
                </a:lnTo>
                <a:lnTo>
                  <a:pt x="366651" y="1066377"/>
                </a:lnTo>
                <a:lnTo>
                  <a:pt x="324773" y="1049681"/>
                </a:lnTo>
                <a:lnTo>
                  <a:pt x="284672" y="1029725"/>
                </a:lnTo>
                <a:lnTo>
                  <a:pt x="246513" y="1006675"/>
                </a:lnTo>
                <a:lnTo>
                  <a:pt x="210460" y="980696"/>
                </a:lnTo>
                <a:lnTo>
                  <a:pt x="176679" y="951951"/>
                </a:lnTo>
                <a:lnTo>
                  <a:pt x="145333" y="920605"/>
                </a:lnTo>
                <a:lnTo>
                  <a:pt x="116587" y="886824"/>
                </a:lnTo>
                <a:lnTo>
                  <a:pt x="90607" y="850771"/>
                </a:lnTo>
                <a:lnTo>
                  <a:pt x="67556" y="812612"/>
                </a:lnTo>
                <a:lnTo>
                  <a:pt x="47600" y="772511"/>
                </a:lnTo>
                <a:lnTo>
                  <a:pt x="30903" y="730633"/>
                </a:lnTo>
                <a:lnTo>
                  <a:pt x="17630" y="687142"/>
                </a:lnTo>
                <a:lnTo>
                  <a:pt x="7945" y="642203"/>
                </a:lnTo>
                <a:lnTo>
                  <a:pt x="2013" y="595981"/>
                </a:lnTo>
                <a:lnTo>
                  <a:pt x="0" y="548640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427736" y="2700604"/>
            <a:ext cx="449580" cy="940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>
                <a:solidFill>
                  <a:srgbClr val="FFFFFF"/>
                </a:solidFill>
                <a:latin typeface="Nimbus Sans L"/>
                <a:cs typeface="Nimbus Sans L"/>
              </a:rPr>
              <a:t>1</a:t>
            </a:r>
            <a:endParaRPr sz="6000">
              <a:latin typeface="Nimbus Sans L"/>
              <a:cs typeface="Nimbus Sans 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46075" y="5517591"/>
            <a:ext cx="11682730" cy="766445"/>
          </a:xfrm>
          <a:prstGeom prst="rect">
            <a:avLst/>
          </a:prstGeom>
        </p:spPr>
        <p:txBody>
          <a:bodyPr wrap="square" lIns="0" tIns="94615" rIns="0" bIns="0" rtlCol="0" vert="horz">
            <a:spAutoFit/>
          </a:bodyPr>
          <a:lstStyle/>
          <a:p>
            <a:pPr marL="917575" marR="5080" indent="-905510">
              <a:lnSpc>
                <a:spcPct val="80000"/>
              </a:lnSpc>
              <a:spcBef>
                <a:spcPts val="745"/>
              </a:spcBef>
            </a:pPr>
            <a:r>
              <a:rPr dirty="0" sz="2700">
                <a:solidFill>
                  <a:srgbClr val="45545F"/>
                </a:solidFill>
                <a:latin typeface="Nimbus Sans L"/>
                <a:cs typeface="Nimbus Sans L"/>
              </a:rPr>
              <a:t>Factors such </a:t>
            </a:r>
            <a:r>
              <a:rPr dirty="0" sz="2700" spc="-5">
                <a:solidFill>
                  <a:srgbClr val="45545F"/>
                </a:solidFill>
                <a:latin typeface="Nimbus Sans L"/>
                <a:cs typeface="Nimbus Sans L"/>
              </a:rPr>
              <a:t>as </a:t>
            </a:r>
            <a:r>
              <a:rPr dirty="0" sz="2700">
                <a:solidFill>
                  <a:srgbClr val="45545F"/>
                </a:solidFill>
                <a:latin typeface="Nimbus Sans L"/>
                <a:cs typeface="Nimbus Sans L"/>
              </a:rPr>
              <a:t>the attitudes of authority figures (including religious</a:t>
            </a:r>
            <a:r>
              <a:rPr dirty="0" sz="2700" spc="-114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2700" spc="-5">
                <a:solidFill>
                  <a:srgbClr val="45545F"/>
                </a:solidFill>
                <a:latin typeface="Nimbus Sans L"/>
                <a:cs typeface="Nimbus Sans L"/>
              </a:rPr>
              <a:t>leaders),  </a:t>
            </a:r>
            <a:r>
              <a:rPr dirty="0" sz="2700">
                <a:solidFill>
                  <a:srgbClr val="45545F"/>
                </a:solidFill>
                <a:latin typeface="Nimbus Sans L"/>
                <a:cs typeface="Nimbus Sans L"/>
              </a:rPr>
              <a:t>family </a:t>
            </a:r>
            <a:r>
              <a:rPr dirty="0" sz="2700" spc="-5">
                <a:solidFill>
                  <a:srgbClr val="45545F"/>
                </a:solidFill>
                <a:latin typeface="Nimbus Sans L"/>
                <a:cs typeface="Nimbus Sans L"/>
              </a:rPr>
              <a:t>members, </a:t>
            </a:r>
            <a:r>
              <a:rPr dirty="0" sz="2700">
                <a:solidFill>
                  <a:srgbClr val="45545F"/>
                </a:solidFill>
                <a:latin typeface="Nimbus Sans L"/>
                <a:cs typeface="Nimbus Sans L"/>
              </a:rPr>
              <a:t>and significant others impacted </a:t>
            </a:r>
            <a:r>
              <a:rPr dirty="0" sz="2700" spc="-5">
                <a:solidFill>
                  <a:srgbClr val="45545F"/>
                </a:solidFill>
                <a:latin typeface="Nimbus Sans L"/>
                <a:cs typeface="Nimbus Sans L"/>
              </a:rPr>
              <a:t>behavior</a:t>
            </a:r>
            <a:r>
              <a:rPr dirty="0" sz="2700" spc="-45">
                <a:solidFill>
                  <a:srgbClr val="45545F"/>
                </a:solidFill>
                <a:latin typeface="Nimbus Sans L"/>
                <a:cs typeface="Nimbus Sans L"/>
              </a:rPr>
              <a:t> </a:t>
            </a:r>
            <a:r>
              <a:rPr dirty="0" sz="2700">
                <a:solidFill>
                  <a:srgbClr val="45545F"/>
                </a:solidFill>
                <a:latin typeface="Nimbus Sans L"/>
                <a:cs typeface="Nimbus Sans L"/>
              </a:rPr>
              <a:t>online.</a:t>
            </a:r>
            <a:endParaRPr sz="2700">
              <a:latin typeface="Nimbus Sans L"/>
              <a:cs typeface="Nimbus Sans 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742176" y="1516380"/>
            <a:ext cx="5120639" cy="34168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39877" y="6523557"/>
            <a:ext cx="186563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10</a:t>
            </a:fld>
            <a:r>
              <a:rPr dirty="0" sz="1400" spc="-20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|	</a:t>
            </a:r>
            <a:r>
              <a:rPr dirty="0" sz="1400" spc="-5">
                <a:solidFill>
                  <a:srgbClr val="55687A"/>
                </a:solidFill>
                <a:latin typeface="Nimbus Sans L"/>
                <a:cs typeface="Nimbus Sans L"/>
              </a:rPr>
              <a:t>CDA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Insight</a:t>
            </a:r>
            <a:r>
              <a:rPr dirty="0" sz="1400" spc="-17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2020</a:t>
            </a:r>
            <a:endParaRPr sz="14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5062728"/>
            <a:ext cx="12192000" cy="1795780"/>
            <a:chOff x="0" y="5062728"/>
            <a:chExt cx="12192000" cy="1795780"/>
          </a:xfrm>
        </p:grpSpPr>
        <p:sp>
          <p:nvSpPr>
            <p:cNvPr id="3" name="object 3"/>
            <p:cNvSpPr/>
            <p:nvPr/>
          </p:nvSpPr>
          <p:spPr>
            <a:xfrm>
              <a:off x="0" y="6403847"/>
              <a:ext cx="10883265" cy="454659"/>
            </a:xfrm>
            <a:custGeom>
              <a:avLst/>
              <a:gdLst/>
              <a:ahLst/>
              <a:cxnLst/>
              <a:rect l="l" t="t" r="r" b="b"/>
              <a:pathLst>
                <a:path w="10883265" h="454659">
                  <a:moveTo>
                    <a:pt x="10882884" y="0"/>
                  </a:moveTo>
                  <a:lnTo>
                    <a:pt x="0" y="0"/>
                  </a:lnTo>
                  <a:lnTo>
                    <a:pt x="0" y="454151"/>
                  </a:lnTo>
                  <a:lnTo>
                    <a:pt x="10882884" y="454151"/>
                  </a:lnTo>
                  <a:lnTo>
                    <a:pt x="10882884" y="0"/>
                  </a:lnTo>
                  <a:close/>
                </a:path>
              </a:pathLst>
            </a:custGeom>
            <a:solidFill>
              <a:srgbClr val="ECE9E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882883" y="6405372"/>
              <a:ext cx="1309370" cy="451484"/>
            </a:xfrm>
            <a:custGeom>
              <a:avLst/>
              <a:gdLst/>
              <a:ahLst/>
              <a:cxnLst/>
              <a:rect l="l" t="t" r="r" b="b"/>
              <a:pathLst>
                <a:path w="1309370" h="451484">
                  <a:moveTo>
                    <a:pt x="1309116" y="0"/>
                  </a:moveTo>
                  <a:lnTo>
                    <a:pt x="0" y="0"/>
                  </a:lnTo>
                  <a:lnTo>
                    <a:pt x="0" y="451103"/>
                  </a:lnTo>
                  <a:lnTo>
                    <a:pt x="1309116" y="451103"/>
                  </a:lnTo>
                  <a:lnTo>
                    <a:pt x="1309116" y="0"/>
                  </a:lnTo>
                  <a:close/>
                </a:path>
              </a:pathLst>
            </a:custGeom>
            <a:solidFill>
              <a:srgbClr val="55687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1201400" y="6556246"/>
              <a:ext cx="728472" cy="1767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5062728"/>
              <a:ext cx="12192000" cy="1343025"/>
            </a:xfrm>
            <a:custGeom>
              <a:avLst/>
              <a:gdLst/>
              <a:ahLst/>
              <a:cxnLst/>
              <a:rect l="l" t="t" r="r" b="b"/>
              <a:pathLst>
                <a:path w="12192000" h="1343025">
                  <a:moveTo>
                    <a:pt x="0" y="1342644"/>
                  </a:moveTo>
                  <a:lnTo>
                    <a:pt x="12192000" y="1342644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1342644"/>
                  </a:lnTo>
                  <a:close/>
                </a:path>
              </a:pathLst>
            </a:custGeom>
            <a:solidFill>
              <a:srgbClr val="F6F6F8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0" y="0"/>
            <a:ext cx="12192000" cy="5062855"/>
            <a:chOff x="0" y="0"/>
            <a:chExt cx="12192000" cy="5062855"/>
          </a:xfrm>
        </p:grpSpPr>
        <p:sp>
          <p:nvSpPr>
            <p:cNvPr id="8" name="object 8"/>
            <p:cNvSpPr/>
            <p:nvPr/>
          </p:nvSpPr>
          <p:spPr>
            <a:xfrm>
              <a:off x="0" y="0"/>
              <a:ext cx="12192000" cy="2246630"/>
            </a:xfrm>
            <a:custGeom>
              <a:avLst/>
              <a:gdLst/>
              <a:ahLst/>
              <a:cxnLst/>
              <a:rect l="l" t="t" r="r" b="b"/>
              <a:pathLst>
                <a:path w="12192000" h="2246630">
                  <a:moveTo>
                    <a:pt x="0" y="2246376"/>
                  </a:moveTo>
                  <a:lnTo>
                    <a:pt x="12192000" y="2246376"/>
                  </a:lnTo>
                  <a:lnTo>
                    <a:pt x="12192000" y="0"/>
                  </a:lnTo>
                  <a:lnTo>
                    <a:pt x="0" y="0"/>
                  </a:lnTo>
                  <a:lnTo>
                    <a:pt x="0" y="2246376"/>
                  </a:lnTo>
                  <a:close/>
                </a:path>
              </a:pathLst>
            </a:custGeom>
            <a:solidFill>
              <a:srgbClr val="F6F6F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838200" y="1299972"/>
              <a:ext cx="541020" cy="79375"/>
            </a:xfrm>
            <a:custGeom>
              <a:avLst/>
              <a:gdLst/>
              <a:ahLst/>
              <a:cxnLst/>
              <a:rect l="l" t="t" r="r" b="b"/>
              <a:pathLst>
                <a:path w="541019" h="79375">
                  <a:moveTo>
                    <a:pt x="541019" y="0"/>
                  </a:moveTo>
                  <a:lnTo>
                    <a:pt x="0" y="0"/>
                  </a:lnTo>
                  <a:lnTo>
                    <a:pt x="0" y="79248"/>
                  </a:lnTo>
                  <a:lnTo>
                    <a:pt x="541019" y="79248"/>
                  </a:lnTo>
                  <a:lnTo>
                    <a:pt x="541019" y="0"/>
                  </a:lnTo>
                  <a:close/>
                </a:path>
              </a:pathLst>
            </a:custGeom>
            <a:solidFill>
              <a:srgbClr val="A0C7E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0" y="2246376"/>
              <a:ext cx="12192000" cy="2816860"/>
            </a:xfrm>
            <a:custGeom>
              <a:avLst/>
              <a:gdLst/>
              <a:ahLst/>
              <a:cxnLst/>
              <a:rect l="l" t="t" r="r" b="b"/>
              <a:pathLst>
                <a:path w="12192000" h="2816860">
                  <a:moveTo>
                    <a:pt x="12192000" y="0"/>
                  </a:moveTo>
                  <a:lnTo>
                    <a:pt x="0" y="0"/>
                  </a:lnTo>
                  <a:lnTo>
                    <a:pt x="0" y="2816352"/>
                  </a:lnTo>
                  <a:lnTo>
                    <a:pt x="12192000" y="2816352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55687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6353302" y="2407742"/>
            <a:ext cx="5735320" cy="24047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The existence of mis/disinformation is  </a:t>
            </a:r>
            <a:r>
              <a:rPr dirty="0" sz="2600" spc="-5">
                <a:solidFill>
                  <a:srgbClr val="FFFFFF"/>
                </a:solidFill>
                <a:latin typeface="Nimbus Sans L"/>
                <a:cs typeface="Nimbus Sans L"/>
              </a:rPr>
              <a:t>widely </a:t>
            </a: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known, yet </a:t>
            </a:r>
            <a:r>
              <a:rPr dirty="0" sz="2600" spc="-10">
                <a:solidFill>
                  <a:srgbClr val="FFFFFF"/>
                </a:solidFill>
                <a:latin typeface="Nimbus Sans L"/>
                <a:cs typeface="Nimbus Sans L"/>
              </a:rPr>
              <a:t>people’s </a:t>
            </a: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perceptions  how much risk it presents to them  personally--vary by geography and  depend on how well they understand  how digital platforms</a:t>
            </a:r>
            <a:r>
              <a:rPr dirty="0" sz="2600" spc="-25">
                <a:solidFill>
                  <a:srgbClr val="FFFFFF"/>
                </a:solidFill>
                <a:latin typeface="Nimbus Sans L"/>
                <a:cs typeface="Nimbus Sans L"/>
              </a:rPr>
              <a:t> </a:t>
            </a:r>
            <a:r>
              <a:rPr dirty="0" sz="2600">
                <a:solidFill>
                  <a:srgbClr val="FFFFFF"/>
                </a:solidFill>
                <a:latin typeface="Nimbus Sans L"/>
                <a:cs typeface="Nimbus Sans L"/>
              </a:rPr>
              <a:t>operate.</a:t>
            </a:r>
            <a:endParaRPr sz="2600">
              <a:latin typeface="Nimbus Sans L"/>
              <a:cs typeface="Nimbus Sans 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5193029" y="3009138"/>
            <a:ext cx="1097280" cy="1097280"/>
          </a:xfrm>
          <a:custGeom>
            <a:avLst/>
            <a:gdLst/>
            <a:ahLst/>
            <a:cxnLst/>
            <a:rect l="l" t="t" r="r" b="b"/>
            <a:pathLst>
              <a:path w="1097279" h="1097279">
                <a:moveTo>
                  <a:pt x="0" y="548639"/>
                </a:moveTo>
                <a:lnTo>
                  <a:pt x="2013" y="501298"/>
                </a:lnTo>
                <a:lnTo>
                  <a:pt x="7945" y="455076"/>
                </a:lnTo>
                <a:lnTo>
                  <a:pt x="17629" y="410137"/>
                </a:lnTo>
                <a:lnTo>
                  <a:pt x="30902" y="366646"/>
                </a:lnTo>
                <a:lnTo>
                  <a:pt x="47598" y="324768"/>
                </a:lnTo>
                <a:lnTo>
                  <a:pt x="67554" y="284667"/>
                </a:lnTo>
                <a:lnTo>
                  <a:pt x="90604" y="246508"/>
                </a:lnTo>
                <a:lnTo>
                  <a:pt x="116583" y="210455"/>
                </a:lnTo>
                <a:lnTo>
                  <a:pt x="145328" y="176674"/>
                </a:lnTo>
                <a:lnTo>
                  <a:pt x="176674" y="145328"/>
                </a:lnTo>
                <a:lnTo>
                  <a:pt x="210455" y="116583"/>
                </a:lnTo>
                <a:lnTo>
                  <a:pt x="246508" y="90604"/>
                </a:lnTo>
                <a:lnTo>
                  <a:pt x="284667" y="67554"/>
                </a:lnTo>
                <a:lnTo>
                  <a:pt x="324768" y="47598"/>
                </a:lnTo>
                <a:lnTo>
                  <a:pt x="366646" y="30902"/>
                </a:lnTo>
                <a:lnTo>
                  <a:pt x="410137" y="17629"/>
                </a:lnTo>
                <a:lnTo>
                  <a:pt x="455076" y="7945"/>
                </a:lnTo>
                <a:lnTo>
                  <a:pt x="501298" y="2013"/>
                </a:lnTo>
                <a:lnTo>
                  <a:pt x="548640" y="0"/>
                </a:lnTo>
                <a:lnTo>
                  <a:pt x="595981" y="2013"/>
                </a:lnTo>
                <a:lnTo>
                  <a:pt x="642203" y="7945"/>
                </a:lnTo>
                <a:lnTo>
                  <a:pt x="687142" y="17629"/>
                </a:lnTo>
                <a:lnTo>
                  <a:pt x="730633" y="30902"/>
                </a:lnTo>
                <a:lnTo>
                  <a:pt x="772511" y="47598"/>
                </a:lnTo>
                <a:lnTo>
                  <a:pt x="812612" y="67554"/>
                </a:lnTo>
                <a:lnTo>
                  <a:pt x="850771" y="90604"/>
                </a:lnTo>
                <a:lnTo>
                  <a:pt x="886824" y="116583"/>
                </a:lnTo>
                <a:lnTo>
                  <a:pt x="920605" y="145328"/>
                </a:lnTo>
                <a:lnTo>
                  <a:pt x="951951" y="176674"/>
                </a:lnTo>
                <a:lnTo>
                  <a:pt x="980696" y="210455"/>
                </a:lnTo>
                <a:lnTo>
                  <a:pt x="1006675" y="246508"/>
                </a:lnTo>
                <a:lnTo>
                  <a:pt x="1029725" y="284667"/>
                </a:lnTo>
                <a:lnTo>
                  <a:pt x="1049681" y="324768"/>
                </a:lnTo>
                <a:lnTo>
                  <a:pt x="1066377" y="366646"/>
                </a:lnTo>
                <a:lnTo>
                  <a:pt x="1079650" y="410137"/>
                </a:lnTo>
                <a:lnTo>
                  <a:pt x="1089334" y="455076"/>
                </a:lnTo>
                <a:lnTo>
                  <a:pt x="1095266" y="501298"/>
                </a:lnTo>
                <a:lnTo>
                  <a:pt x="1097280" y="548639"/>
                </a:lnTo>
                <a:lnTo>
                  <a:pt x="1095266" y="595981"/>
                </a:lnTo>
                <a:lnTo>
                  <a:pt x="1089334" y="642203"/>
                </a:lnTo>
                <a:lnTo>
                  <a:pt x="1079650" y="687142"/>
                </a:lnTo>
                <a:lnTo>
                  <a:pt x="1066377" y="730633"/>
                </a:lnTo>
                <a:lnTo>
                  <a:pt x="1049681" y="772511"/>
                </a:lnTo>
                <a:lnTo>
                  <a:pt x="1029725" y="812612"/>
                </a:lnTo>
                <a:lnTo>
                  <a:pt x="1006675" y="850771"/>
                </a:lnTo>
                <a:lnTo>
                  <a:pt x="980696" y="886824"/>
                </a:lnTo>
                <a:lnTo>
                  <a:pt x="951951" y="920605"/>
                </a:lnTo>
                <a:lnTo>
                  <a:pt x="920605" y="951951"/>
                </a:lnTo>
                <a:lnTo>
                  <a:pt x="886824" y="980696"/>
                </a:lnTo>
                <a:lnTo>
                  <a:pt x="850771" y="1006675"/>
                </a:lnTo>
                <a:lnTo>
                  <a:pt x="812612" y="1029725"/>
                </a:lnTo>
                <a:lnTo>
                  <a:pt x="772511" y="1049681"/>
                </a:lnTo>
                <a:lnTo>
                  <a:pt x="730633" y="1066377"/>
                </a:lnTo>
                <a:lnTo>
                  <a:pt x="687142" y="1079650"/>
                </a:lnTo>
                <a:lnTo>
                  <a:pt x="642203" y="1089334"/>
                </a:lnTo>
                <a:lnTo>
                  <a:pt x="595981" y="1095266"/>
                </a:lnTo>
                <a:lnTo>
                  <a:pt x="548640" y="1097280"/>
                </a:lnTo>
                <a:lnTo>
                  <a:pt x="501298" y="1095266"/>
                </a:lnTo>
                <a:lnTo>
                  <a:pt x="455076" y="1089334"/>
                </a:lnTo>
                <a:lnTo>
                  <a:pt x="410137" y="1079650"/>
                </a:lnTo>
                <a:lnTo>
                  <a:pt x="366646" y="1066377"/>
                </a:lnTo>
                <a:lnTo>
                  <a:pt x="324768" y="1049681"/>
                </a:lnTo>
                <a:lnTo>
                  <a:pt x="284667" y="1029725"/>
                </a:lnTo>
                <a:lnTo>
                  <a:pt x="246508" y="1006675"/>
                </a:lnTo>
                <a:lnTo>
                  <a:pt x="210455" y="980696"/>
                </a:lnTo>
                <a:lnTo>
                  <a:pt x="176674" y="951951"/>
                </a:lnTo>
                <a:lnTo>
                  <a:pt x="145328" y="920605"/>
                </a:lnTo>
                <a:lnTo>
                  <a:pt x="116583" y="886824"/>
                </a:lnTo>
                <a:lnTo>
                  <a:pt x="90604" y="850771"/>
                </a:lnTo>
                <a:lnTo>
                  <a:pt x="67554" y="812612"/>
                </a:lnTo>
                <a:lnTo>
                  <a:pt x="47598" y="772511"/>
                </a:lnTo>
                <a:lnTo>
                  <a:pt x="30902" y="730633"/>
                </a:lnTo>
                <a:lnTo>
                  <a:pt x="17629" y="687142"/>
                </a:lnTo>
                <a:lnTo>
                  <a:pt x="7945" y="642203"/>
                </a:lnTo>
                <a:lnTo>
                  <a:pt x="2013" y="595981"/>
                </a:lnTo>
                <a:lnTo>
                  <a:pt x="0" y="548639"/>
                </a:lnTo>
                <a:close/>
              </a:path>
            </a:pathLst>
          </a:custGeom>
          <a:ln w="2895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5510910" y="3060649"/>
            <a:ext cx="449580" cy="9404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>
                <a:solidFill>
                  <a:srgbClr val="FFFFFF"/>
                </a:solidFill>
                <a:latin typeface="Nimbus Sans L"/>
                <a:cs typeface="Nimbus Sans L"/>
              </a:rPr>
              <a:t>2</a:t>
            </a:r>
            <a:endParaRPr sz="6000">
              <a:latin typeface="Nimbus Sans L"/>
              <a:cs typeface="Nimbus Sans 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725525" y="513664"/>
            <a:ext cx="1688464" cy="63500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4000" spc="-229">
                <a:solidFill>
                  <a:srgbClr val="5E6D7E"/>
                </a:solidFill>
              </a:rPr>
              <a:t>T</a:t>
            </a:r>
            <a:r>
              <a:rPr dirty="0" sz="4000" spc="-5">
                <a:solidFill>
                  <a:srgbClr val="5E6D7E"/>
                </a:solidFill>
              </a:rPr>
              <a:t>ren</a:t>
            </a:r>
            <a:r>
              <a:rPr dirty="0" sz="4000" spc="-20">
                <a:solidFill>
                  <a:srgbClr val="5E6D7E"/>
                </a:solidFill>
              </a:rPr>
              <a:t>d</a:t>
            </a:r>
            <a:r>
              <a:rPr dirty="0" sz="4000" spc="-5">
                <a:solidFill>
                  <a:srgbClr val="5E6D7E"/>
                </a:solidFill>
              </a:rPr>
              <a:t>s</a:t>
            </a:r>
            <a:endParaRPr sz="4000"/>
          </a:p>
        </p:txBody>
      </p:sp>
      <p:sp>
        <p:nvSpPr>
          <p:cNvPr id="15" name="object 15"/>
          <p:cNvSpPr/>
          <p:nvPr/>
        </p:nvSpPr>
        <p:spPr>
          <a:xfrm>
            <a:off x="0" y="1780031"/>
            <a:ext cx="4937760" cy="37490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/>
          <p:nvPr/>
        </p:nvSpPr>
        <p:spPr>
          <a:xfrm>
            <a:off x="239877" y="6523557"/>
            <a:ext cx="1865630" cy="224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50"/>
              </a:lnSpc>
              <a:tabLst>
                <a:tab pos="468630" algn="l"/>
              </a:tabLst>
            </a:pPr>
            <a:fld id="{81D60167-4931-47E6-BA6A-407CBD079E47}" type="slidenum"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10</a:t>
            </a:fld>
            <a:r>
              <a:rPr dirty="0" sz="1400" spc="-20" b="1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 b="1">
                <a:solidFill>
                  <a:srgbClr val="55687A"/>
                </a:solidFill>
                <a:latin typeface="Nimbus Sans L"/>
                <a:cs typeface="Nimbus Sans L"/>
              </a:rPr>
              <a:t>|	</a:t>
            </a:r>
            <a:r>
              <a:rPr dirty="0" sz="1400" spc="-5">
                <a:solidFill>
                  <a:srgbClr val="55687A"/>
                </a:solidFill>
                <a:latin typeface="Nimbus Sans L"/>
                <a:cs typeface="Nimbus Sans L"/>
              </a:rPr>
              <a:t>CDA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Insight</a:t>
            </a:r>
            <a:r>
              <a:rPr dirty="0" sz="1400" spc="-170">
                <a:solidFill>
                  <a:srgbClr val="55687A"/>
                </a:solidFill>
                <a:latin typeface="Nimbus Sans L"/>
                <a:cs typeface="Nimbus Sans L"/>
              </a:rPr>
              <a:t> </a:t>
            </a:r>
            <a:r>
              <a:rPr dirty="0" sz="1400">
                <a:solidFill>
                  <a:srgbClr val="55687A"/>
                </a:solidFill>
                <a:latin typeface="Nimbus Sans L"/>
                <a:cs typeface="Nimbus Sans L"/>
              </a:rPr>
              <a:t>2020</a:t>
            </a:r>
            <a:endParaRPr sz="1400">
              <a:latin typeface="Nimbus Sans L"/>
              <a:cs typeface="Nimbus Sans 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Talia Dweck</dc:creator>
  <dc:title>PowerPoint Presentation</dc:title>
  <dcterms:created xsi:type="dcterms:W3CDTF">2020-11-02T20:23:36Z</dcterms:created>
  <dcterms:modified xsi:type="dcterms:W3CDTF">2020-11-02T20:23:36Z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2020-10-28T00:00:00Z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2020-11-02T00:00:00Z</vt:filetime>
  </property>
</Properties>
</file>