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5187950"/>
  <p:notesSz cx="9144000" cy="51879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67358" y="161035"/>
            <a:ext cx="6209283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905252"/>
            <a:ext cx="6400800" cy="1296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4841747"/>
            <a:ext cx="8162925" cy="342900"/>
          </a:xfrm>
          <a:custGeom>
            <a:avLst/>
            <a:gdLst/>
            <a:ahLst/>
            <a:cxnLst/>
            <a:rect l="l" t="t" r="r" b="b"/>
            <a:pathLst>
              <a:path w="8162925" h="342900">
                <a:moveTo>
                  <a:pt x="8162544" y="0"/>
                </a:moveTo>
                <a:lnTo>
                  <a:pt x="0" y="0"/>
                </a:lnTo>
                <a:lnTo>
                  <a:pt x="0" y="342900"/>
                </a:lnTo>
                <a:lnTo>
                  <a:pt x="8162544" y="342900"/>
                </a:lnTo>
                <a:lnTo>
                  <a:pt x="8162544" y="0"/>
                </a:lnTo>
                <a:close/>
              </a:path>
            </a:pathLst>
          </a:custGeom>
          <a:solidFill>
            <a:srgbClr val="ECE9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8162543" y="4843271"/>
            <a:ext cx="981710" cy="341630"/>
          </a:xfrm>
          <a:custGeom>
            <a:avLst/>
            <a:gdLst/>
            <a:ahLst/>
            <a:cxnLst/>
            <a:rect l="l" t="t" r="r" b="b"/>
            <a:pathLst>
              <a:path w="981709" h="341629">
                <a:moveTo>
                  <a:pt x="981455" y="0"/>
                </a:moveTo>
                <a:lnTo>
                  <a:pt x="0" y="0"/>
                </a:lnTo>
                <a:lnTo>
                  <a:pt x="0" y="341375"/>
                </a:lnTo>
                <a:lnTo>
                  <a:pt x="981455" y="341375"/>
                </a:lnTo>
                <a:lnTo>
                  <a:pt x="981455" y="0"/>
                </a:lnTo>
                <a:close/>
              </a:path>
            </a:pathLst>
          </a:custGeom>
          <a:solidFill>
            <a:srgbClr val="5568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400313" y="4956047"/>
            <a:ext cx="203200" cy="134620"/>
          </a:xfrm>
          <a:custGeom>
            <a:avLst/>
            <a:gdLst/>
            <a:ahLst/>
            <a:cxnLst/>
            <a:rect l="l" t="t" r="r" b="b"/>
            <a:pathLst>
              <a:path w="203200" h="134620">
                <a:moveTo>
                  <a:pt x="202882" y="94043"/>
                </a:moveTo>
                <a:lnTo>
                  <a:pt x="0" y="94043"/>
                </a:lnTo>
                <a:lnTo>
                  <a:pt x="0" y="134150"/>
                </a:lnTo>
                <a:lnTo>
                  <a:pt x="202882" y="134150"/>
                </a:lnTo>
                <a:lnTo>
                  <a:pt x="202882" y="94043"/>
                </a:lnTo>
                <a:close/>
              </a:path>
              <a:path w="203200" h="134620">
                <a:moveTo>
                  <a:pt x="202882" y="47053"/>
                </a:moveTo>
                <a:lnTo>
                  <a:pt x="0" y="47053"/>
                </a:lnTo>
                <a:lnTo>
                  <a:pt x="0" y="87160"/>
                </a:lnTo>
                <a:lnTo>
                  <a:pt x="202882" y="87160"/>
                </a:lnTo>
                <a:lnTo>
                  <a:pt x="202882" y="47053"/>
                </a:lnTo>
                <a:close/>
              </a:path>
              <a:path w="203200" h="134620">
                <a:moveTo>
                  <a:pt x="202882" y="0"/>
                </a:moveTo>
                <a:lnTo>
                  <a:pt x="0" y="0"/>
                </a:lnTo>
                <a:lnTo>
                  <a:pt x="0" y="40106"/>
                </a:lnTo>
                <a:lnTo>
                  <a:pt x="202882" y="40106"/>
                </a:lnTo>
                <a:lnTo>
                  <a:pt x="2028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8636572" y="4956042"/>
            <a:ext cx="310755" cy="1341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0" y="0"/>
            <a:ext cx="9144000" cy="4843780"/>
          </a:xfrm>
          <a:custGeom>
            <a:avLst/>
            <a:gdLst/>
            <a:ahLst/>
            <a:cxnLst/>
            <a:rect l="l" t="t" r="r" b="b"/>
            <a:pathLst>
              <a:path w="9144000" h="4843780">
                <a:moveTo>
                  <a:pt x="9144000" y="0"/>
                </a:moveTo>
                <a:lnTo>
                  <a:pt x="0" y="0"/>
                </a:lnTo>
                <a:lnTo>
                  <a:pt x="0" y="4843272"/>
                </a:lnTo>
                <a:lnTo>
                  <a:pt x="9144000" y="4843272"/>
                </a:lnTo>
                <a:lnTo>
                  <a:pt x="9144000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0" y="0"/>
            <a:ext cx="2299970" cy="4823460"/>
          </a:xfrm>
          <a:custGeom>
            <a:avLst/>
            <a:gdLst/>
            <a:ahLst/>
            <a:cxnLst/>
            <a:rect l="l" t="t" r="r" b="b"/>
            <a:pathLst>
              <a:path w="2299970" h="4823460">
                <a:moveTo>
                  <a:pt x="2299716" y="0"/>
                </a:moveTo>
                <a:lnTo>
                  <a:pt x="0" y="0"/>
                </a:lnTo>
                <a:lnTo>
                  <a:pt x="0" y="4823460"/>
                </a:lnTo>
                <a:lnTo>
                  <a:pt x="2299716" y="4823460"/>
                </a:lnTo>
                <a:lnTo>
                  <a:pt x="22997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213359" y="1158239"/>
            <a:ext cx="407034" cy="59690"/>
          </a:xfrm>
          <a:custGeom>
            <a:avLst/>
            <a:gdLst/>
            <a:ahLst/>
            <a:cxnLst/>
            <a:rect l="l" t="t" r="r" b="b"/>
            <a:pathLst>
              <a:path w="407034" h="59690">
                <a:moveTo>
                  <a:pt x="406908" y="0"/>
                </a:moveTo>
                <a:lnTo>
                  <a:pt x="0" y="0"/>
                </a:lnTo>
                <a:lnTo>
                  <a:pt x="0" y="59436"/>
                </a:lnTo>
                <a:lnTo>
                  <a:pt x="406908" y="59436"/>
                </a:lnTo>
                <a:lnTo>
                  <a:pt x="406908" y="0"/>
                </a:lnTo>
                <a:close/>
              </a:path>
            </a:pathLst>
          </a:custGeom>
          <a:solidFill>
            <a:srgbClr val="A0C7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B90C2E"/>
                </a:solidFill>
                <a:latin typeface="DejaVu Sans"/>
                <a:cs typeface="DejaVu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372867" y="2345882"/>
            <a:ext cx="483616" cy="3420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B90C2E"/>
                </a:solidFill>
                <a:latin typeface="DejaVu Sans"/>
                <a:cs typeface="DejaVu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93228"/>
            <a:ext cx="3977640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93228"/>
            <a:ext cx="3977640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B90C2E"/>
                </a:solidFill>
                <a:latin typeface="DejaVu Sans"/>
                <a:cs typeface="DejaVu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35"/>
          </a:xfrm>
          <a:custGeom>
            <a:avLst/>
            <a:gdLst/>
            <a:ahLst/>
            <a:cxnLst/>
            <a:rect l="l" t="t" r="r" b="b"/>
            <a:pathLst>
              <a:path w="9144000" h="635">
                <a:moveTo>
                  <a:pt x="0" y="508"/>
                </a:moveTo>
                <a:lnTo>
                  <a:pt x="9144000" y="508"/>
                </a:lnTo>
                <a:lnTo>
                  <a:pt x="9144000" y="0"/>
                </a:lnTo>
                <a:lnTo>
                  <a:pt x="0" y="0"/>
                </a:lnTo>
                <a:lnTo>
                  <a:pt x="0" y="508"/>
                </a:lnTo>
                <a:close/>
              </a:path>
            </a:pathLst>
          </a:custGeom>
          <a:solidFill>
            <a:srgbClr val="E7E7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154177"/>
            <a:ext cx="8990330" cy="4881880"/>
          </a:xfrm>
          <a:custGeom>
            <a:avLst/>
            <a:gdLst/>
            <a:ahLst/>
            <a:cxnLst/>
            <a:rect l="l" t="t" r="r" b="b"/>
            <a:pathLst>
              <a:path w="8990330" h="4881880">
                <a:moveTo>
                  <a:pt x="0" y="4881880"/>
                </a:moveTo>
                <a:lnTo>
                  <a:pt x="8990203" y="4881880"/>
                </a:lnTo>
                <a:lnTo>
                  <a:pt x="8990203" y="0"/>
                </a:lnTo>
                <a:lnTo>
                  <a:pt x="0" y="0"/>
                </a:lnTo>
                <a:lnTo>
                  <a:pt x="0" y="4881880"/>
                </a:lnTo>
                <a:close/>
              </a:path>
            </a:pathLst>
          </a:custGeom>
          <a:solidFill>
            <a:srgbClr val="E7E7E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2269" y="179019"/>
            <a:ext cx="7979460" cy="391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B90C2E"/>
                </a:solidFill>
                <a:latin typeface="DejaVu Sans"/>
                <a:cs typeface="DejaVu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93228"/>
            <a:ext cx="8229600" cy="34240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824793"/>
            <a:ext cx="2926080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824793"/>
            <a:ext cx="2103120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824793"/>
            <a:ext cx="2103120" cy="259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jpg"/><Relationship Id="rId8" Type="http://schemas.openxmlformats.org/officeDocument/2006/relationships/image" Target="../media/image11.jpg"/><Relationship Id="rId9" Type="http://schemas.openxmlformats.org/officeDocument/2006/relationships/image" Target="../media/image12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csis.org/programs/strategic-technologies-program/significant-cyber-" TargetMode="External"/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openxmlformats.org/officeDocument/2006/relationships/image" Target="../media/image15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hyperlink" Target="mailto:philanthropy@c5capital.com" TargetMode="Externa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hyperlink" Target="mailto:philanthropy@c5capital.com" TargetMode="Externa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1140" y="4877815"/>
            <a:ext cx="37338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10/28/2020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49106" y="4877815"/>
            <a:ext cx="6350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85">
                <a:solidFill>
                  <a:srgbClr val="6C6362"/>
                </a:solidFill>
                <a:latin typeface="DejaVu Sans"/>
                <a:cs typeface="DejaVu Sans"/>
              </a:rPr>
              <a:t>1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660528" y="1640711"/>
            <a:ext cx="231484" cy="885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224027" y="103631"/>
            <a:ext cx="8448040" cy="5081270"/>
            <a:chOff x="224027" y="103631"/>
            <a:chExt cx="8448040" cy="5081270"/>
          </a:xfrm>
        </p:grpSpPr>
        <p:sp>
          <p:nvSpPr>
            <p:cNvPr id="6" name="object 6"/>
            <p:cNvSpPr/>
            <p:nvPr/>
          </p:nvSpPr>
          <p:spPr>
            <a:xfrm>
              <a:off x="2276513" y="1707133"/>
              <a:ext cx="793750" cy="1993900"/>
            </a:xfrm>
            <a:custGeom>
              <a:avLst/>
              <a:gdLst/>
              <a:ahLst/>
              <a:cxnLst/>
              <a:rect l="l" t="t" r="r" b="b"/>
              <a:pathLst>
                <a:path w="793750" h="1993900">
                  <a:moveTo>
                    <a:pt x="391248" y="1972919"/>
                  </a:moveTo>
                  <a:lnTo>
                    <a:pt x="355206" y="1947227"/>
                  </a:lnTo>
                  <a:lnTo>
                    <a:pt x="355206" y="1936953"/>
                  </a:lnTo>
                  <a:lnTo>
                    <a:pt x="334619" y="1936953"/>
                  </a:lnTo>
                  <a:lnTo>
                    <a:pt x="334619" y="1762252"/>
                  </a:lnTo>
                  <a:lnTo>
                    <a:pt x="355206" y="1762252"/>
                  </a:lnTo>
                  <a:lnTo>
                    <a:pt x="355206" y="1751965"/>
                  </a:lnTo>
                  <a:lnTo>
                    <a:pt x="370649" y="1751965"/>
                  </a:lnTo>
                  <a:lnTo>
                    <a:pt x="370649" y="1721142"/>
                  </a:lnTo>
                  <a:lnTo>
                    <a:pt x="355206" y="1721142"/>
                  </a:lnTo>
                  <a:lnTo>
                    <a:pt x="338416" y="1710867"/>
                  </a:lnTo>
                  <a:lnTo>
                    <a:pt x="303733" y="1689646"/>
                  </a:lnTo>
                  <a:lnTo>
                    <a:pt x="303733" y="1762252"/>
                  </a:lnTo>
                  <a:lnTo>
                    <a:pt x="303733" y="1936953"/>
                  </a:lnTo>
                  <a:lnTo>
                    <a:pt x="272846" y="1936953"/>
                  </a:lnTo>
                  <a:lnTo>
                    <a:pt x="272846" y="1762252"/>
                  </a:lnTo>
                  <a:lnTo>
                    <a:pt x="303733" y="1762252"/>
                  </a:lnTo>
                  <a:lnTo>
                    <a:pt x="303733" y="1689646"/>
                  </a:lnTo>
                  <a:lnTo>
                    <a:pt x="271233" y="1669757"/>
                  </a:lnTo>
                  <a:lnTo>
                    <a:pt x="241947" y="1651850"/>
                  </a:lnTo>
                  <a:lnTo>
                    <a:pt x="241947" y="1762252"/>
                  </a:lnTo>
                  <a:lnTo>
                    <a:pt x="241947" y="1936953"/>
                  </a:lnTo>
                  <a:lnTo>
                    <a:pt x="211061" y="1936953"/>
                  </a:lnTo>
                  <a:lnTo>
                    <a:pt x="211061" y="1762252"/>
                  </a:lnTo>
                  <a:lnTo>
                    <a:pt x="241947" y="1762252"/>
                  </a:lnTo>
                  <a:lnTo>
                    <a:pt x="241947" y="1651850"/>
                  </a:lnTo>
                  <a:lnTo>
                    <a:pt x="211061" y="1632953"/>
                  </a:lnTo>
                  <a:lnTo>
                    <a:pt x="211061" y="1690306"/>
                  </a:lnTo>
                  <a:lnTo>
                    <a:pt x="209435" y="1698294"/>
                  </a:lnTo>
                  <a:lnTo>
                    <a:pt x="205016" y="1704822"/>
                  </a:lnTo>
                  <a:lnTo>
                    <a:pt x="198475" y="1709242"/>
                  </a:lnTo>
                  <a:lnTo>
                    <a:pt x="190474" y="1710867"/>
                  </a:lnTo>
                  <a:lnTo>
                    <a:pt x="182473" y="1709242"/>
                  </a:lnTo>
                  <a:lnTo>
                    <a:pt x="180174" y="1707692"/>
                  </a:lnTo>
                  <a:lnTo>
                    <a:pt x="180174" y="1762252"/>
                  </a:lnTo>
                  <a:lnTo>
                    <a:pt x="180174" y="1936953"/>
                  </a:lnTo>
                  <a:lnTo>
                    <a:pt x="149288" y="1936953"/>
                  </a:lnTo>
                  <a:lnTo>
                    <a:pt x="149288" y="1762252"/>
                  </a:lnTo>
                  <a:lnTo>
                    <a:pt x="180174" y="1762252"/>
                  </a:lnTo>
                  <a:lnTo>
                    <a:pt x="180174" y="1707692"/>
                  </a:lnTo>
                  <a:lnTo>
                    <a:pt x="175933" y="1704822"/>
                  </a:lnTo>
                  <a:lnTo>
                    <a:pt x="171500" y="1698294"/>
                  </a:lnTo>
                  <a:lnTo>
                    <a:pt x="169887" y="1690306"/>
                  </a:lnTo>
                  <a:lnTo>
                    <a:pt x="171500" y="1682330"/>
                  </a:lnTo>
                  <a:lnTo>
                    <a:pt x="175933" y="1675790"/>
                  </a:lnTo>
                  <a:lnTo>
                    <a:pt x="182473" y="1671383"/>
                  </a:lnTo>
                  <a:lnTo>
                    <a:pt x="190474" y="1669757"/>
                  </a:lnTo>
                  <a:lnTo>
                    <a:pt x="198475" y="1671383"/>
                  </a:lnTo>
                  <a:lnTo>
                    <a:pt x="205016" y="1675790"/>
                  </a:lnTo>
                  <a:lnTo>
                    <a:pt x="209435" y="1682330"/>
                  </a:lnTo>
                  <a:lnTo>
                    <a:pt x="211061" y="1690306"/>
                  </a:lnTo>
                  <a:lnTo>
                    <a:pt x="211061" y="1632953"/>
                  </a:lnTo>
                  <a:lnTo>
                    <a:pt x="195618" y="1623491"/>
                  </a:lnTo>
                  <a:lnTo>
                    <a:pt x="118402" y="1670748"/>
                  </a:lnTo>
                  <a:lnTo>
                    <a:pt x="118402" y="1762252"/>
                  </a:lnTo>
                  <a:lnTo>
                    <a:pt x="118402" y="1936953"/>
                  </a:lnTo>
                  <a:lnTo>
                    <a:pt x="87515" y="1936953"/>
                  </a:lnTo>
                  <a:lnTo>
                    <a:pt x="87515" y="1762252"/>
                  </a:lnTo>
                  <a:lnTo>
                    <a:pt x="118402" y="1762252"/>
                  </a:lnTo>
                  <a:lnTo>
                    <a:pt x="118402" y="1670748"/>
                  </a:lnTo>
                  <a:lnTo>
                    <a:pt x="36029" y="1721142"/>
                  </a:lnTo>
                  <a:lnTo>
                    <a:pt x="20586" y="1721142"/>
                  </a:lnTo>
                  <a:lnTo>
                    <a:pt x="20586" y="1751965"/>
                  </a:lnTo>
                  <a:lnTo>
                    <a:pt x="36029" y="1751965"/>
                  </a:lnTo>
                  <a:lnTo>
                    <a:pt x="36029" y="1762252"/>
                  </a:lnTo>
                  <a:lnTo>
                    <a:pt x="56629" y="1762252"/>
                  </a:lnTo>
                  <a:lnTo>
                    <a:pt x="56629" y="1936953"/>
                  </a:lnTo>
                  <a:lnTo>
                    <a:pt x="36029" y="1936953"/>
                  </a:lnTo>
                  <a:lnTo>
                    <a:pt x="36029" y="1947227"/>
                  </a:lnTo>
                  <a:lnTo>
                    <a:pt x="0" y="1972919"/>
                  </a:lnTo>
                  <a:lnTo>
                    <a:pt x="0" y="1993468"/>
                  </a:lnTo>
                  <a:lnTo>
                    <a:pt x="391248" y="1993468"/>
                  </a:lnTo>
                  <a:lnTo>
                    <a:pt x="391248" y="1972919"/>
                  </a:lnTo>
                  <a:close/>
                </a:path>
                <a:path w="793750" h="1993900">
                  <a:moveTo>
                    <a:pt x="793661" y="232460"/>
                  </a:moveTo>
                  <a:lnTo>
                    <a:pt x="693851" y="232460"/>
                  </a:lnTo>
                  <a:lnTo>
                    <a:pt x="693851" y="200228"/>
                  </a:lnTo>
                  <a:lnTo>
                    <a:pt x="693851" y="131851"/>
                  </a:lnTo>
                  <a:lnTo>
                    <a:pt x="654697" y="152120"/>
                  </a:lnTo>
                  <a:lnTo>
                    <a:pt x="654697" y="253949"/>
                  </a:lnTo>
                  <a:lnTo>
                    <a:pt x="654697" y="297891"/>
                  </a:lnTo>
                  <a:lnTo>
                    <a:pt x="595985" y="297891"/>
                  </a:lnTo>
                  <a:lnTo>
                    <a:pt x="595985" y="253949"/>
                  </a:lnTo>
                  <a:lnTo>
                    <a:pt x="654697" y="253949"/>
                  </a:lnTo>
                  <a:lnTo>
                    <a:pt x="654697" y="152120"/>
                  </a:lnTo>
                  <a:lnTo>
                    <a:pt x="561733" y="200228"/>
                  </a:lnTo>
                  <a:lnTo>
                    <a:pt x="561733" y="131851"/>
                  </a:lnTo>
                  <a:lnTo>
                    <a:pt x="556844" y="134391"/>
                  </a:lnTo>
                  <a:lnTo>
                    <a:pt x="556844" y="253949"/>
                  </a:lnTo>
                  <a:lnTo>
                    <a:pt x="556844" y="297891"/>
                  </a:lnTo>
                  <a:lnTo>
                    <a:pt x="498132" y="297891"/>
                  </a:lnTo>
                  <a:lnTo>
                    <a:pt x="498132" y="253949"/>
                  </a:lnTo>
                  <a:lnTo>
                    <a:pt x="556844" y="253949"/>
                  </a:lnTo>
                  <a:lnTo>
                    <a:pt x="556844" y="134391"/>
                  </a:lnTo>
                  <a:lnTo>
                    <a:pt x="458990" y="185039"/>
                  </a:lnTo>
                  <a:lnTo>
                    <a:pt x="458990" y="253949"/>
                  </a:lnTo>
                  <a:lnTo>
                    <a:pt x="458990" y="297891"/>
                  </a:lnTo>
                  <a:lnTo>
                    <a:pt x="400278" y="297891"/>
                  </a:lnTo>
                  <a:lnTo>
                    <a:pt x="400278" y="253949"/>
                  </a:lnTo>
                  <a:lnTo>
                    <a:pt x="458990" y="253949"/>
                  </a:lnTo>
                  <a:lnTo>
                    <a:pt x="458990" y="185039"/>
                  </a:lnTo>
                  <a:lnTo>
                    <a:pt x="429628" y="200228"/>
                  </a:lnTo>
                  <a:lnTo>
                    <a:pt x="414921" y="0"/>
                  </a:lnTo>
                  <a:lnTo>
                    <a:pt x="375805" y="0"/>
                  </a:lnTo>
                  <a:lnTo>
                    <a:pt x="361137" y="200228"/>
                  </a:lnTo>
                  <a:lnTo>
                    <a:pt x="361137" y="332092"/>
                  </a:lnTo>
                  <a:lnTo>
                    <a:pt x="793661" y="332092"/>
                  </a:lnTo>
                  <a:lnTo>
                    <a:pt x="793661" y="297891"/>
                  </a:lnTo>
                  <a:lnTo>
                    <a:pt x="793661" y="253949"/>
                  </a:lnTo>
                  <a:lnTo>
                    <a:pt x="793661" y="23246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24027" y="103631"/>
              <a:ext cx="8447532" cy="508101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811006" y="4877815"/>
            <a:ext cx="10160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85">
                <a:solidFill>
                  <a:srgbClr val="6C6362"/>
                </a:solidFill>
                <a:latin typeface="DejaVu Sans"/>
                <a:cs typeface="DejaVu Sans"/>
              </a:rPr>
              <a:t>10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67358" y="161035"/>
            <a:ext cx="48812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66010" algn="l"/>
              </a:tabLst>
            </a:pPr>
            <a:r>
              <a:rPr dirty="0" sz="2400" spc="-229">
                <a:solidFill>
                  <a:srgbClr val="B90C2E"/>
                </a:solidFill>
                <a:latin typeface="DejaVu Sans"/>
                <a:cs typeface="DejaVu Sans"/>
              </a:rPr>
              <a:t>Cybersecurity</a:t>
            </a:r>
            <a:r>
              <a:rPr dirty="0" sz="2400" spc="-105">
                <a:solidFill>
                  <a:srgbClr val="B90C2E"/>
                </a:solidFill>
                <a:latin typeface="DejaVu Sans"/>
                <a:cs typeface="DejaVu Sans"/>
              </a:rPr>
              <a:t> </a:t>
            </a:r>
            <a:r>
              <a:rPr dirty="0" sz="2400" spc="-155">
                <a:solidFill>
                  <a:srgbClr val="B90C2E"/>
                </a:solidFill>
                <a:latin typeface="DejaVu Sans"/>
                <a:cs typeface="DejaVu Sans"/>
              </a:rPr>
              <a:t>for	</a:t>
            </a:r>
            <a:r>
              <a:rPr dirty="0" sz="2400" spc="-229">
                <a:solidFill>
                  <a:srgbClr val="B90C2E"/>
                </a:solidFill>
                <a:latin typeface="DejaVu Sans"/>
                <a:cs typeface="DejaVu Sans"/>
              </a:rPr>
              <a:t>HealthCare</a:t>
            </a:r>
            <a:r>
              <a:rPr dirty="0" sz="2400" spc="-150">
                <a:solidFill>
                  <a:srgbClr val="B90C2E"/>
                </a:solidFill>
                <a:latin typeface="DejaVu Sans"/>
                <a:cs typeface="DejaVu Sans"/>
              </a:rPr>
              <a:t> </a:t>
            </a:r>
            <a:r>
              <a:rPr dirty="0" sz="2400" spc="-345">
                <a:solidFill>
                  <a:srgbClr val="B90C2E"/>
                </a:solidFill>
                <a:latin typeface="DejaVu Sans"/>
                <a:cs typeface="DejaVu Sans"/>
              </a:rPr>
              <a:t>Systems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625598" y="1046809"/>
            <a:ext cx="1774825" cy="19532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7800">
              <a:lnSpc>
                <a:spcPct val="100000"/>
              </a:lnSpc>
              <a:spcBef>
                <a:spcPts val="100"/>
              </a:spcBef>
            </a:pPr>
            <a:r>
              <a:rPr dirty="0" sz="4800" spc="-459">
                <a:latin typeface="DejaVu Sans"/>
                <a:cs typeface="DejaVu Sans"/>
              </a:rPr>
              <a:t>Trust</a:t>
            </a:r>
            <a:endParaRPr sz="48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3659"/>
              </a:spcBef>
            </a:pPr>
            <a:r>
              <a:rPr dirty="0" sz="4800" spc="-530">
                <a:latin typeface="DejaVu Sans"/>
                <a:cs typeface="DejaVu Sans"/>
              </a:rPr>
              <a:t>Privacy</a:t>
            </a:r>
            <a:endParaRPr sz="48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4773" y="47624"/>
            <a:ext cx="2894965" cy="461009"/>
          </a:xfrm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2099"/>
              </a:lnSpc>
              <a:spcBef>
                <a:spcPts val="90"/>
              </a:spcBef>
            </a:pPr>
            <a:r>
              <a:rPr dirty="0" sz="1400" spc="10">
                <a:solidFill>
                  <a:srgbClr val="55687A"/>
                </a:solidFill>
                <a:latin typeface="Nimbus Sans L"/>
                <a:cs typeface="Nimbus Sans L"/>
              </a:rPr>
              <a:t>Bobby serves as Board </a:t>
            </a:r>
            <a:r>
              <a:rPr dirty="0" sz="1400" spc="5">
                <a:solidFill>
                  <a:srgbClr val="55687A"/>
                </a:solidFill>
                <a:latin typeface="Nimbus Sans L"/>
                <a:cs typeface="Nimbus Sans L"/>
              </a:rPr>
              <a:t>Advisor  </a:t>
            </a:r>
            <a:r>
              <a:rPr dirty="0" sz="1400" spc="10">
                <a:solidFill>
                  <a:srgbClr val="55687A"/>
                </a:solidFill>
                <a:latin typeface="Nimbus Sans L"/>
                <a:cs typeface="Nimbus Sans L"/>
              </a:rPr>
              <a:t>technology startups </a:t>
            </a:r>
            <a:r>
              <a:rPr dirty="0" sz="1400" spc="15">
                <a:solidFill>
                  <a:srgbClr val="55687A"/>
                </a:solidFill>
                <a:latin typeface="Nimbus Sans L"/>
                <a:cs typeface="Nimbus Sans L"/>
              </a:rPr>
              <a:t>&amp; </a:t>
            </a:r>
            <a:r>
              <a:rPr dirty="0" sz="1400" spc="5">
                <a:solidFill>
                  <a:srgbClr val="55687A"/>
                </a:solidFill>
                <a:latin typeface="Nimbus Sans L"/>
                <a:cs typeface="Nimbus Sans L"/>
              </a:rPr>
              <a:t>Digital</a:t>
            </a:r>
            <a:r>
              <a:rPr dirty="0" sz="1400" spc="-9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spc="5">
                <a:solidFill>
                  <a:srgbClr val="55687A"/>
                </a:solidFill>
                <a:latin typeface="Nimbus Sans L"/>
                <a:cs typeface="Nimbus Sans L"/>
              </a:rPr>
              <a:t>Cyber</a:t>
            </a:r>
            <a:endParaRPr sz="1400">
              <a:latin typeface="Nimbus Sans L"/>
              <a:cs typeface="Nimbus Sans 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374773" y="2008123"/>
            <a:ext cx="3253104" cy="22421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He performs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technology reviews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of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early-stage  companies,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startup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innovations,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and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early-stage 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social enterprise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ventures.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He has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performed  technology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due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diligence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of pre-revenue  startups,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early-round innovators,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niche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digital 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solutions in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collaboration with incubators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and 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accelerators.</a:t>
            </a:r>
            <a:endParaRPr sz="1200">
              <a:latin typeface="Nimbus Sans L"/>
              <a:cs typeface="Nimbus Sans L"/>
            </a:endParaRPr>
          </a:p>
          <a:p>
            <a:pPr marL="12700" marR="17780">
              <a:lnSpc>
                <a:spcPct val="100000"/>
              </a:lnSpc>
              <a:spcBef>
                <a:spcPts val="805"/>
              </a:spcBef>
            </a:pP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Bobby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serves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on Board of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Directors,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Society for 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International Development Washington</a:t>
            </a:r>
            <a:r>
              <a:rPr dirty="0" sz="1200" spc="-85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200" spc="10">
                <a:solidFill>
                  <a:srgbClr val="55687A"/>
                </a:solidFill>
                <a:latin typeface="Nimbus Sans L"/>
                <a:cs typeface="Nimbus Sans L"/>
              </a:rPr>
              <a:t>(SID-W)</a:t>
            </a:r>
            <a:endParaRPr sz="1200">
              <a:latin typeface="Nimbus Sans L"/>
              <a:cs typeface="Nimbus Sans L"/>
            </a:endParaRPr>
          </a:p>
          <a:p>
            <a:pPr marL="12700" marR="156210">
              <a:lnSpc>
                <a:spcPct val="100000"/>
              </a:lnSpc>
              <a:spcBef>
                <a:spcPts val="805"/>
              </a:spcBef>
            </a:pP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Reviewed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Business Plan of </a:t>
            </a:r>
            <a:r>
              <a:rPr dirty="0" sz="1200" spc="-15">
                <a:solidFill>
                  <a:srgbClr val="55687A"/>
                </a:solidFill>
                <a:latin typeface="Nimbus Sans L"/>
                <a:cs typeface="Nimbus Sans L"/>
              </a:rPr>
              <a:t>Cyber,</a:t>
            </a:r>
            <a:r>
              <a:rPr dirty="0" sz="1200" spc="-14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Biometrics 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through 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the Mentor Capital</a:t>
            </a:r>
            <a:r>
              <a:rPr dirty="0" sz="1200" spc="-10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Network</a:t>
            </a:r>
            <a:endParaRPr sz="1200">
              <a:latin typeface="Nimbus Sans L"/>
              <a:cs typeface="Nimbus Sans 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7482" y="572261"/>
            <a:ext cx="1442085" cy="546735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12700" marR="5080">
              <a:lnSpc>
                <a:spcPts val="1939"/>
              </a:lnSpc>
              <a:spcBef>
                <a:spcPts val="345"/>
              </a:spcBef>
            </a:pPr>
            <a:r>
              <a:rPr dirty="0" sz="1800" spc="-20" b="1">
                <a:solidFill>
                  <a:srgbClr val="5E6D7E"/>
                </a:solidFill>
                <a:latin typeface="Nimbus Sans L"/>
                <a:cs typeface="Nimbus Sans L"/>
              </a:rPr>
              <a:t>DAI</a:t>
            </a:r>
            <a:r>
              <a:rPr dirty="0" sz="1800" spc="-40" b="1">
                <a:solidFill>
                  <a:srgbClr val="5E6D7E"/>
                </a:solidFill>
                <a:latin typeface="Nimbus Sans L"/>
                <a:cs typeface="Nimbus Sans L"/>
              </a:rPr>
              <a:t> </a:t>
            </a:r>
            <a:r>
              <a:rPr dirty="0" sz="1800" spc="-10" b="1">
                <a:solidFill>
                  <a:srgbClr val="5E6D7E"/>
                </a:solidFill>
                <a:latin typeface="Nimbus Sans L"/>
                <a:cs typeface="Nimbus Sans L"/>
              </a:rPr>
              <a:t>GLOBAL  </a:t>
            </a:r>
            <a:r>
              <a:rPr dirty="0" sz="1800" spc="-35" b="1">
                <a:solidFill>
                  <a:srgbClr val="5E6D7E"/>
                </a:solidFill>
                <a:latin typeface="Nimbus Sans L"/>
                <a:cs typeface="Nimbus Sans L"/>
              </a:rPr>
              <a:t>HEALTH</a:t>
            </a:r>
            <a:endParaRPr sz="1800">
              <a:latin typeface="Nimbus Sans L"/>
              <a:cs typeface="Nimbus Sans 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8643" y="4917135"/>
            <a:ext cx="174625" cy="186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b="1">
                <a:solidFill>
                  <a:srgbClr val="55687A"/>
                </a:solidFill>
                <a:latin typeface="Nimbus Sans L"/>
                <a:cs typeface="Nimbus Sans L"/>
              </a:rPr>
              <a:t>2</a:t>
            </a:r>
            <a:r>
              <a:rPr dirty="0" sz="1050" spc="-75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050" b="1">
                <a:solidFill>
                  <a:srgbClr val="55687A"/>
                </a:solidFill>
                <a:latin typeface="Nimbus Sans L"/>
                <a:cs typeface="Nimbus Sans L"/>
              </a:rPr>
              <a:t>|</a:t>
            </a:r>
            <a:endParaRPr sz="1050">
              <a:latin typeface="Nimbus Sans L"/>
              <a:cs typeface="Nimbus Sans 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669279" y="6095"/>
            <a:ext cx="3474720" cy="4803775"/>
          </a:xfrm>
          <a:custGeom>
            <a:avLst/>
            <a:gdLst/>
            <a:ahLst/>
            <a:cxnLst/>
            <a:rect l="l" t="t" r="r" b="b"/>
            <a:pathLst>
              <a:path w="3474720" h="4803775">
                <a:moveTo>
                  <a:pt x="0" y="4803648"/>
                </a:moveTo>
                <a:lnTo>
                  <a:pt x="3474719" y="4803648"/>
                </a:lnTo>
                <a:lnTo>
                  <a:pt x="3474719" y="0"/>
                </a:lnTo>
                <a:lnTo>
                  <a:pt x="0" y="0"/>
                </a:lnTo>
                <a:lnTo>
                  <a:pt x="0" y="4803648"/>
                </a:lnTo>
                <a:close/>
              </a:path>
            </a:pathLst>
          </a:custGeom>
          <a:solidFill>
            <a:srgbClr val="A0C6E2">
              <a:alpha val="45097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5987541" y="3721404"/>
            <a:ext cx="2774950" cy="786130"/>
          </a:xfrm>
          <a:prstGeom prst="rect">
            <a:avLst/>
          </a:prstGeom>
        </p:spPr>
        <p:txBody>
          <a:bodyPr wrap="square" lIns="0" tIns="946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45"/>
              </a:spcBef>
            </a:pPr>
            <a:r>
              <a:rPr dirty="0" sz="1350">
                <a:solidFill>
                  <a:srgbClr val="5E6D7E"/>
                </a:solidFill>
                <a:latin typeface="Nimbus Sans L"/>
                <a:cs typeface="Nimbus Sans L"/>
              </a:rPr>
              <a:t>Bobby</a:t>
            </a:r>
            <a:r>
              <a:rPr dirty="0" sz="1350" spc="-25">
                <a:solidFill>
                  <a:srgbClr val="5E6D7E"/>
                </a:solidFill>
                <a:latin typeface="Nimbus Sans L"/>
                <a:cs typeface="Nimbus Sans L"/>
              </a:rPr>
              <a:t> </a:t>
            </a:r>
            <a:r>
              <a:rPr dirty="0" sz="1350" spc="-5">
                <a:solidFill>
                  <a:srgbClr val="5E6D7E"/>
                </a:solidFill>
                <a:latin typeface="Nimbus Sans L"/>
                <a:cs typeface="Nimbus Sans L"/>
              </a:rPr>
              <a:t>Jefferson</a:t>
            </a:r>
            <a:endParaRPr sz="1350">
              <a:latin typeface="Nimbus Sans L"/>
              <a:cs typeface="Nimbus Sans L"/>
            </a:endParaRPr>
          </a:p>
          <a:p>
            <a:pPr marL="12700">
              <a:lnSpc>
                <a:spcPts val="1535"/>
              </a:lnSpc>
              <a:spcBef>
                <a:spcPts val="650"/>
              </a:spcBef>
            </a:pPr>
            <a:r>
              <a:rPr dirty="0" sz="1350" spc="-10" b="1">
                <a:solidFill>
                  <a:srgbClr val="5E6D7E"/>
                </a:solidFill>
                <a:latin typeface="Nimbus Sans L"/>
                <a:cs typeface="Nimbus Sans L"/>
              </a:rPr>
              <a:t>Vice </a:t>
            </a:r>
            <a:r>
              <a:rPr dirty="0" sz="1350" b="1">
                <a:solidFill>
                  <a:srgbClr val="5E6D7E"/>
                </a:solidFill>
                <a:latin typeface="Nimbus Sans L"/>
                <a:cs typeface="Nimbus Sans L"/>
              </a:rPr>
              <a:t>President, Chief</a:t>
            </a:r>
            <a:r>
              <a:rPr dirty="0" sz="1350" spc="-105" b="1">
                <a:solidFill>
                  <a:srgbClr val="5E6D7E"/>
                </a:solidFill>
                <a:latin typeface="Nimbus Sans L"/>
                <a:cs typeface="Nimbus Sans L"/>
              </a:rPr>
              <a:t> </a:t>
            </a:r>
            <a:r>
              <a:rPr dirty="0" sz="1350" spc="-10" b="1">
                <a:solidFill>
                  <a:srgbClr val="5E6D7E"/>
                </a:solidFill>
                <a:latin typeface="Nimbus Sans L"/>
                <a:cs typeface="Nimbus Sans L"/>
              </a:rPr>
              <a:t>Technology</a:t>
            </a:r>
            <a:endParaRPr sz="1350">
              <a:latin typeface="Nimbus Sans L"/>
              <a:cs typeface="Nimbus Sans L"/>
            </a:endParaRPr>
          </a:p>
          <a:p>
            <a:pPr marL="12700">
              <a:lnSpc>
                <a:spcPts val="1535"/>
              </a:lnSpc>
            </a:pPr>
            <a:r>
              <a:rPr dirty="0" sz="1350" b="1">
                <a:solidFill>
                  <a:srgbClr val="5E6D7E"/>
                </a:solidFill>
                <a:latin typeface="Nimbus Sans L"/>
                <a:cs typeface="Nimbus Sans L"/>
              </a:rPr>
              <a:t>Officer (CTO), </a:t>
            </a:r>
            <a:r>
              <a:rPr dirty="0" sz="1350" spc="-15" b="1">
                <a:solidFill>
                  <a:srgbClr val="5E6D7E"/>
                </a:solidFill>
                <a:latin typeface="Nimbus Sans L"/>
                <a:cs typeface="Nimbus Sans L"/>
              </a:rPr>
              <a:t>DAI </a:t>
            </a:r>
            <a:r>
              <a:rPr dirty="0" sz="1350" b="1">
                <a:solidFill>
                  <a:srgbClr val="5E6D7E"/>
                </a:solidFill>
                <a:latin typeface="Nimbus Sans L"/>
                <a:cs typeface="Nimbus Sans L"/>
              </a:rPr>
              <a:t>Global</a:t>
            </a:r>
            <a:r>
              <a:rPr dirty="0" sz="1350" spc="-65" b="1">
                <a:solidFill>
                  <a:srgbClr val="5E6D7E"/>
                </a:solidFill>
                <a:latin typeface="Nimbus Sans L"/>
                <a:cs typeface="Nimbus Sans L"/>
              </a:rPr>
              <a:t> </a:t>
            </a:r>
            <a:r>
              <a:rPr dirty="0" sz="1350" b="1">
                <a:solidFill>
                  <a:srgbClr val="5E6D7E"/>
                </a:solidFill>
                <a:latin typeface="Nimbus Sans L"/>
                <a:cs typeface="Nimbus Sans L"/>
              </a:rPr>
              <a:t>Health</a:t>
            </a:r>
            <a:endParaRPr sz="1350">
              <a:latin typeface="Nimbus Sans L"/>
              <a:cs typeface="Nimbus Sans 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336292" y="21335"/>
            <a:ext cx="6806565" cy="3487420"/>
            <a:chOff x="2336292" y="21335"/>
            <a:chExt cx="6806565" cy="3487420"/>
          </a:xfrm>
        </p:grpSpPr>
        <p:sp>
          <p:nvSpPr>
            <p:cNvPr id="9" name="object 9"/>
            <p:cNvSpPr/>
            <p:nvPr/>
          </p:nvSpPr>
          <p:spPr>
            <a:xfrm>
              <a:off x="5655563" y="21335"/>
              <a:ext cx="3486912" cy="348691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426208" y="679703"/>
              <a:ext cx="754380" cy="5013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340608" y="778763"/>
              <a:ext cx="1255776" cy="30175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824984" y="679703"/>
              <a:ext cx="784860" cy="4511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336292" y="1385315"/>
              <a:ext cx="1085087" cy="39471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518916" y="1315211"/>
              <a:ext cx="1086612" cy="44043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840224" y="1264919"/>
              <a:ext cx="684276" cy="68427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/>
          <p:nvPr/>
        </p:nvSpPr>
        <p:spPr>
          <a:xfrm>
            <a:off x="78739" y="1487169"/>
            <a:ext cx="8661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55687A"/>
                </a:solidFill>
                <a:latin typeface="Nimbus Sans L"/>
                <a:cs typeface="Nimbus Sans L"/>
              </a:rPr>
              <a:t>M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e</a:t>
            </a:r>
            <a:r>
              <a:rPr dirty="0" sz="1200" spc="5">
                <a:solidFill>
                  <a:srgbClr val="55687A"/>
                </a:solidFill>
                <a:latin typeface="Nimbus Sans L"/>
                <a:cs typeface="Nimbus Sans L"/>
              </a:rPr>
              <a:t>m</a:t>
            </a:r>
            <a:r>
              <a:rPr dirty="0" sz="1200">
                <a:solidFill>
                  <a:srgbClr val="55687A"/>
                </a:solidFill>
                <a:latin typeface="Nimbus Sans L"/>
                <a:cs typeface="Nimbus Sans L"/>
              </a:rPr>
              <a:t>bership</a:t>
            </a:r>
            <a:endParaRPr sz="1200">
              <a:latin typeface="Nimbus Sans L"/>
              <a:cs typeface="Nimbus Sans 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78739" y="1851405"/>
            <a:ext cx="1818639" cy="22904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solidFill>
                  <a:srgbClr val="45545F"/>
                </a:solidFill>
                <a:latin typeface="Nimbus Sans L"/>
                <a:cs typeface="Nimbus Sans L"/>
              </a:rPr>
              <a:t>OnFrontiers Network  Mentor Capital</a:t>
            </a:r>
            <a:r>
              <a:rPr dirty="0" sz="1350" spc="-105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1350">
                <a:solidFill>
                  <a:srgbClr val="45545F"/>
                </a:solidFill>
                <a:latin typeface="Nimbus Sans L"/>
                <a:cs typeface="Nimbus Sans L"/>
              </a:rPr>
              <a:t>Network  (MCN)</a:t>
            </a:r>
            <a:endParaRPr sz="1350">
              <a:latin typeface="Nimbus Sans L"/>
              <a:cs typeface="Nimbus Sans L"/>
            </a:endParaRPr>
          </a:p>
          <a:p>
            <a:pPr marL="12700" marR="23495">
              <a:lnSpc>
                <a:spcPct val="100000"/>
              </a:lnSpc>
            </a:pPr>
            <a:r>
              <a:rPr dirty="0" sz="1350">
                <a:solidFill>
                  <a:srgbClr val="45545F"/>
                </a:solidFill>
                <a:latin typeface="Nimbus Sans L"/>
                <a:cs typeface="Nimbus Sans L"/>
              </a:rPr>
              <a:t>Angel </a:t>
            </a:r>
            <a:r>
              <a:rPr dirty="0" sz="1350" spc="-5">
                <a:solidFill>
                  <a:srgbClr val="45545F"/>
                </a:solidFill>
                <a:latin typeface="Nimbus Sans L"/>
                <a:cs typeface="Nimbus Sans L"/>
              </a:rPr>
              <a:t>Investor</a:t>
            </a:r>
            <a:r>
              <a:rPr dirty="0" sz="1350" spc="-75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1350">
                <a:solidFill>
                  <a:srgbClr val="45545F"/>
                </a:solidFill>
                <a:latin typeface="Nimbus Sans L"/>
                <a:cs typeface="Nimbus Sans L"/>
              </a:rPr>
              <a:t>Network  Aspen Network of  Development  Entrepreneurs</a:t>
            </a:r>
            <a:endParaRPr sz="1350">
              <a:latin typeface="Nimbus Sans L"/>
              <a:cs typeface="Nimbus Sans 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350">
                <a:solidFill>
                  <a:srgbClr val="45545F"/>
                </a:solidFill>
                <a:latin typeface="Nimbus Sans L"/>
                <a:cs typeface="Nimbus Sans L"/>
              </a:rPr>
              <a:t>(ANDE)</a:t>
            </a:r>
            <a:endParaRPr sz="1350">
              <a:latin typeface="Nimbus Sans L"/>
              <a:cs typeface="Nimbus Sans L"/>
            </a:endParaRPr>
          </a:p>
          <a:p>
            <a:pPr marL="12700" marR="203835">
              <a:lnSpc>
                <a:spcPct val="100000"/>
              </a:lnSpc>
            </a:pPr>
            <a:r>
              <a:rPr dirty="0" sz="1350">
                <a:solidFill>
                  <a:srgbClr val="45545F"/>
                </a:solidFill>
                <a:latin typeface="Nimbus Sans L"/>
                <a:cs typeface="Nimbus Sans L"/>
              </a:rPr>
              <a:t>Social </a:t>
            </a:r>
            <a:r>
              <a:rPr dirty="0" sz="1350" spc="-10">
                <a:solidFill>
                  <a:srgbClr val="45545F"/>
                </a:solidFill>
                <a:latin typeface="Nimbus Sans L"/>
                <a:cs typeface="Nimbus Sans L"/>
              </a:rPr>
              <a:t>Venture</a:t>
            </a:r>
            <a:r>
              <a:rPr dirty="0" sz="1350" spc="-114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1350">
                <a:solidFill>
                  <a:srgbClr val="45545F"/>
                </a:solidFill>
                <a:latin typeface="Nimbus Sans L"/>
                <a:cs typeface="Nimbus Sans L"/>
              </a:rPr>
              <a:t>Circle  (SVC)</a:t>
            </a:r>
            <a:endParaRPr sz="1350">
              <a:latin typeface="Nimbus Sans L"/>
              <a:cs typeface="Nimbus Sans L"/>
            </a:endParaRPr>
          </a:p>
          <a:p>
            <a:pPr marL="12700">
              <a:lnSpc>
                <a:spcPct val="100000"/>
              </a:lnSpc>
            </a:pPr>
            <a:r>
              <a:rPr dirty="0" sz="1350" spc="-5">
                <a:solidFill>
                  <a:srgbClr val="45545F"/>
                </a:solidFill>
                <a:latin typeface="Nimbus Sans L"/>
                <a:cs typeface="Nimbus Sans L"/>
              </a:rPr>
              <a:t>MentorStudents.org</a:t>
            </a:r>
            <a:endParaRPr sz="1350">
              <a:latin typeface="Nimbus Sans L"/>
              <a:cs typeface="Nimbus Sans 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2336292" y="2592418"/>
            <a:ext cx="3317939" cy="219122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5740" y="4707127"/>
            <a:ext cx="4796790" cy="2997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46405">
              <a:lnSpc>
                <a:spcPts val="1075"/>
              </a:lnSpc>
              <a:spcBef>
                <a:spcPts val="105"/>
              </a:spcBef>
            </a:pPr>
            <a:r>
              <a:rPr dirty="0" sz="1050" spc="-114">
                <a:latin typeface="DejaVu Sans"/>
                <a:cs typeface="DejaVu Sans"/>
              </a:rPr>
              <a:t>https://</a:t>
            </a:r>
            <a:r>
              <a:rPr dirty="0" sz="1050" spc="-114">
                <a:latin typeface="DejaVu Sans"/>
                <a:cs typeface="DejaVu Sans"/>
                <a:hlinkClick r:id="rId2"/>
              </a:rPr>
              <a:t>www.csis.org/programs/strategic-technologies-program/significant-cyber-</a:t>
            </a:r>
            <a:endParaRPr sz="1050">
              <a:latin typeface="DejaVu Sans"/>
              <a:cs typeface="DejaVu Sans"/>
            </a:endParaRPr>
          </a:p>
          <a:p>
            <a:pPr marL="38100">
              <a:lnSpc>
                <a:spcPts val="1075"/>
              </a:lnSpc>
            </a:pP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10/28/2020</a:t>
            </a:r>
            <a:r>
              <a:rPr dirty="0" sz="600" spc="-65">
                <a:solidFill>
                  <a:srgbClr val="6C6362"/>
                </a:solidFill>
                <a:latin typeface="DejaVu Sans"/>
                <a:cs typeface="DejaVu Sans"/>
              </a:rPr>
              <a:t> </a:t>
            </a:r>
            <a:r>
              <a:rPr dirty="0" baseline="-21164" sz="1575" spc="-172">
                <a:latin typeface="DejaVu Sans"/>
                <a:cs typeface="DejaVu Sans"/>
              </a:rPr>
              <a:t>incidents</a:t>
            </a:r>
            <a:endParaRPr baseline="-21164" sz="1575">
              <a:latin typeface="DejaVu Sans"/>
              <a:cs typeface="DejaVu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849106" y="4877815"/>
            <a:ext cx="6350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85">
                <a:solidFill>
                  <a:srgbClr val="6C6362"/>
                </a:solidFill>
                <a:latin typeface="DejaVu Sans"/>
                <a:cs typeface="DejaVu Sans"/>
              </a:rPr>
              <a:t>3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82269" y="179019"/>
            <a:ext cx="570166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229"/>
              <a:t>Cybersecurity </a:t>
            </a:r>
            <a:r>
              <a:rPr dirty="0" spc="-290"/>
              <a:t>attacks </a:t>
            </a:r>
            <a:r>
              <a:rPr dirty="0" spc="-235"/>
              <a:t>on </a:t>
            </a:r>
            <a:r>
              <a:rPr dirty="0" spc="-229"/>
              <a:t>HealthCare</a:t>
            </a:r>
            <a:r>
              <a:rPr dirty="0" spc="-125"/>
              <a:t> </a:t>
            </a:r>
            <a:r>
              <a:rPr dirty="0" spc="-345"/>
              <a:t>Systems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63118" y="854455"/>
            <a:ext cx="4072890" cy="1397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229">
                <a:latin typeface="DejaVu Sans"/>
                <a:cs typeface="DejaVu Sans"/>
              </a:rPr>
              <a:t>September </a:t>
            </a:r>
            <a:r>
              <a:rPr dirty="0" sz="1800" spc="-235">
                <a:latin typeface="DejaVu Sans"/>
                <a:cs typeface="DejaVu Sans"/>
              </a:rPr>
              <a:t>2020. </a:t>
            </a:r>
            <a:r>
              <a:rPr dirty="0" sz="1800" spc="-35">
                <a:latin typeface="DejaVu Sans"/>
                <a:cs typeface="DejaVu Sans"/>
              </a:rPr>
              <a:t>A </a:t>
            </a:r>
            <a:r>
              <a:rPr dirty="0" sz="1800" spc="-215">
                <a:latin typeface="DejaVu Sans"/>
                <a:cs typeface="DejaVu Sans"/>
              </a:rPr>
              <a:t>healthcare </a:t>
            </a:r>
            <a:r>
              <a:rPr dirty="0" sz="1800" spc="-175">
                <a:latin typeface="DejaVu Sans"/>
                <a:cs typeface="DejaVu Sans"/>
              </a:rPr>
              <a:t>firm  </a:t>
            </a:r>
            <a:r>
              <a:rPr dirty="0" sz="1800" spc="-185">
                <a:latin typeface="DejaVu Sans"/>
                <a:cs typeface="DejaVu Sans"/>
              </a:rPr>
              <a:t>Universal </a:t>
            </a:r>
            <a:r>
              <a:rPr dirty="0" sz="1800" spc="-180">
                <a:latin typeface="DejaVu Sans"/>
                <a:cs typeface="DejaVu Sans"/>
              </a:rPr>
              <a:t>Health </a:t>
            </a:r>
            <a:r>
              <a:rPr dirty="0" sz="1800" spc="-260">
                <a:latin typeface="DejaVu Sans"/>
                <a:cs typeface="DejaVu Sans"/>
              </a:rPr>
              <a:t>Systems </a:t>
            </a:r>
            <a:r>
              <a:rPr dirty="0" sz="1800" spc="-225">
                <a:latin typeface="DejaVu Sans"/>
                <a:cs typeface="DejaVu Sans"/>
              </a:rPr>
              <a:t>sustained </a:t>
            </a:r>
            <a:r>
              <a:rPr dirty="0" sz="1800" spc="-335">
                <a:latin typeface="DejaVu Sans"/>
                <a:cs typeface="DejaVu Sans"/>
              </a:rPr>
              <a:t>a  </a:t>
            </a:r>
            <a:r>
              <a:rPr dirty="0" sz="1800" spc="-220">
                <a:latin typeface="DejaVu Sans"/>
                <a:cs typeface="DejaVu Sans"/>
              </a:rPr>
              <a:t>ransomware </a:t>
            </a:r>
            <a:r>
              <a:rPr dirty="0" sz="1800" spc="-215">
                <a:latin typeface="DejaVu Sans"/>
                <a:cs typeface="DejaVu Sans"/>
              </a:rPr>
              <a:t>attack </a:t>
            </a:r>
            <a:r>
              <a:rPr dirty="0" sz="1800" spc="-200">
                <a:latin typeface="DejaVu Sans"/>
                <a:cs typeface="DejaVu Sans"/>
              </a:rPr>
              <a:t>that </a:t>
            </a:r>
            <a:r>
              <a:rPr dirty="0" sz="1800" spc="-250">
                <a:latin typeface="DejaVu Sans"/>
                <a:cs typeface="DejaVu Sans"/>
              </a:rPr>
              <a:t>caused </a:t>
            </a:r>
            <a:r>
              <a:rPr dirty="0" sz="1800" spc="-220">
                <a:latin typeface="DejaVu Sans"/>
                <a:cs typeface="DejaVu Sans"/>
              </a:rPr>
              <a:t>affected  </a:t>
            </a:r>
            <a:r>
              <a:rPr dirty="0" sz="1800" spc="-195">
                <a:latin typeface="DejaVu Sans"/>
                <a:cs typeface="DejaVu Sans"/>
              </a:rPr>
              <a:t>hospitals </a:t>
            </a:r>
            <a:r>
              <a:rPr dirty="0" sz="1800" spc="-110">
                <a:latin typeface="DejaVu Sans"/>
                <a:cs typeface="DejaVu Sans"/>
              </a:rPr>
              <a:t>to </a:t>
            </a:r>
            <a:r>
              <a:rPr dirty="0" sz="1800" spc="-170">
                <a:latin typeface="DejaVu Sans"/>
                <a:cs typeface="DejaVu Sans"/>
              </a:rPr>
              <a:t>revert </a:t>
            </a:r>
            <a:r>
              <a:rPr dirty="0" sz="1800" spc="-110">
                <a:latin typeface="DejaVu Sans"/>
                <a:cs typeface="DejaVu Sans"/>
              </a:rPr>
              <a:t>to </a:t>
            </a:r>
            <a:r>
              <a:rPr dirty="0" sz="1800" spc="-275">
                <a:latin typeface="DejaVu Sans"/>
                <a:cs typeface="DejaVu Sans"/>
              </a:rPr>
              <a:t>manual </a:t>
            </a:r>
            <a:r>
              <a:rPr dirty="0" sz="1800" spc="-235">
                <a:latin typeface="DejaVu Sans"/>
                <a:cs typeface="DejaVu Sans"/>
              </a:rPr>
              <a:t>backups,  </a:t>
            </a:r>
            <a:r>
              <a:rPr dirty="0" sz="1800" spc="-170">
                <a:latin typeface="DejaVu Sans"/>
                <a:cs typeface="DejaVu Sans"/>
              </a:rPr>
              <a:t>divert </a:t>
            </a:r>
            <a:r>
              <a:rPr dirty="0" sz="1800" spc="-250">
                <a:latin typeface="DejaVu Sans"/>
                <a:cs typeface="DejaVu Sans"/>
              </a:rPr>
              <a:t>ambulances, </a:t>
            </a:r>
            <a:r>
              <a:rPr dirty="0" sz="1800" spc="-270">
                <a:latin typeface="DejaVu Sans"/>
                <a:cs typeface="DejaVu Sans"/>
              </a:rPr>
              <a:t>and </a:t>
            </a:r>
            <a:r>
              <a:rPr dirty="0" sz="1800" spc="-210">
                <a:latin typeface="DejaVu Sans"/>
                <a:cs typeface="DejaVu Sans"/>
              </a:rPr>
              <a:t>reschedule</a:t>
            </a:r>
            <a:r>
              <a:rPr dirty="0" sz="1800" spc="-100">
                <a:latin typeface="DejaVu Sans"/>
                <a:cs typeface="DejaVu Sans"/>
              </a:rPr>
              <a:t> </a:t>
            </a:r>
            <a:r>
              <a:rPr dirty="0" sz="1800" spc="-200">
                <a:latin typeface="DejaVu Sans"/>
                <a:cs typeface="DejaVu Sans"/>
              </a:rPr>
              <a:t>surgeries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3540" y="2678048"/>
            <a:ext cx="4401820" cy="1123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110">
                <a:latin typeface="DejaVu Sans"/>
                <a:cs typeface="DejaVu Sans"/>
              </a:rPr>
              <a:t>April </a:t>
            </a:r>
            <a:r>
              <a:rPr dirty="0" sz="1800" spc="-235">
                <a:latin typeface="DejaVu Sans"/>
                <a:cs typeface="DejaVu Sans"/>
              </a:rPr>
              <a:t>2020. </a:t>
            </a:r>
            <a:r>
              <a:rPr dirty="0" sz="1800" spc="-180">
                <a:latin typeface="DejaVu Sans"/>
                <a:cs typeface="DejaVu Sans"/>
              </a:rPr>
              <a:t>officials </a:t>
            </a:r>
            <a:r>
              <a:rPr dirty="0" sz="1800" spc="-160">
                <a:latin typeface="DejaVu Sans"/>
                <a:cs typeface="DejaVu Sans"/>
              </a:rPr>
              <a:t>reported </a:t>
            </a:r>
            <a:r>
              <a:rPr dirty="0" sz="1800" spc="-245">
                <a:latin typeface="DejaVu Sans"/>
                <a:cs typeface="DejaVu Sans"/>
              </a:rPr>
              <a:t>seeing </a:t>
            </a:r>
            <a:r>
              <a:rPr dirty="0" sz="1800" spc="-335">
                <a:latin typeface="DejaVu Sans"/>
                <a:cs typeface="DejaVu Sans"/>
              </a:rPr>
              <a:t>a </a:t>
            </a:r>
            <a:r>
              <a:rPr dirty="0" sz="1800" spc="-229">
                <a:latin typeface="DejaVu Sans"/>
                <a:cs typeface="DejaVu Sans"/>
              </a:rPr>
              <a:t>surge </a:t>
            </a:r>
            <a:r>
              <a:rPr dirty="0" sz="1800" spc="-150">
                <a:latin typeface="DejaVu Sans"/>
                <a:cs typeface="DejaVu Sans"/>
              </a:rPr>
              <a:t>of  </a:t>
            </a:r>
            <a:r>
              <a:rPr dirty="0" sz="1800" spc="-220">
                <a:latin typeface="DejaVu Sans"/>
                <a:cs typeface="DejaVu Sans"/>
              </a:rPr>
              <a:t>attacks </a:t>
            </a:r>
            <a:r>
              <a:rPr dirty="0" sz="1800" spc="-270">
                <a:latin typeface="DejaVu Sans"/>
                <a:cs typeface="DejaVu Sans"/>
              </a:rPr>
              <a:t>by </a:t>
            </a:r>
            <a:r>
              <a:rPr dirty="0" sz="1800" spc="-220">
                <a:latin typeface="DejaVu Sans"/>
                <a:cs typeface="DejaVu Sans"/>
              </a:rPr>
              <a:t>hackers </a:t>
            </a:r>
            <a:r>
              <a:rPr dirty="0" sz="1800" spc="-250">
                <a:latin typeface="DejaVu Sans"/>
                <a:cs typeface="DejaVu Sans"/>
              </a:rPr>
              <a:t>against </a:t>
            </a:r>
            <a:r>
              <a:rPr dirty="0" sz="1800" spc="-215">
                <a:latin typeface="DejaVu Sans"/>
                <a:cs typeface="DejaVu Sans"/>
              </a:rPr>
              <a:t>healthcare </a:t>
            </a:r>
            <a:r>
              <a:rPr dirty="0" sz="1800" spc="-175">
                <a:latin typeface="DejaVu Sans"/>
                <a:cs typeface="DejaVu Sans"/>
              </a:rPr>
              <a:t>providers,  </a:t>
            </a:r>
            <a:r>
              <a:rPr dirty="0" sz="1800" spc="-225">
                <a:latin typeface="DejaVu Sans"/>
                <a:cs typeface="DejaVu Sans"/>
              </a:rPr>
              <a:t>pharmaceutical </a:t>
            </a:r>
            <a:r>
              <a:rPr dirty="0" sz="1800" spc="-220">
                <a:latin typeface="DejaVu Sans"/>
                <a:cs typeface="DejaVu Sans"/>
              </a:rPr>
              <a:t>manufacturers, </a:t>
            </a:r>
            <a:r>
              <a:rPr dirty="0" sz="1800" spc="-270">
                <a:latin typeface="DejaVu Sans"/>
                <a:cs typeface="DejaVu Sans"/>
              </a:rPr>
              <a:t>and </a:t>
            </a:r>
            <a:r>
              <a:rPr dirty="0" sz="1800" spc="-105">
                <a:latin typeface="DejaVu Sans"/>
                <a:cs typeface="DejaVu Sans"/>
              </a:rPr>
              <a:t>COVID-19  </a:t>
            </a:r>
            <a:r>
              <a:rPr dirty="0" sz="1800" spc="-229">
                <a:latin typeface="DejaVu Sans"/>
                <a:cs typeface="DejaVu Sans"/>
              </a:rPr>
              <a:t>vaccine</a:t>
            </a:r>
            <a:r>
              <a:rPr dirty="0" sz="1800" spc="-100">
                <a:latin typeface="DejaVu Sans"/>
                <a:cs typeface="DejaVu Sans"/>
              </a:rPr>
              <a:t> </a:t>
            </a:r>
            <a:r>
              <a:rPr dirty="0" sz="1800" spc="-204">
                <a:latin typeface="DejaVu Sans"/>
                <a:cs typeface="DejaVu Sans"/>
              </a:rPr>
              <a:t>developers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914391" y="835532"/>
            <a:ext cx="403987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190">
                <a:latin typeface="DejaVu Sans"/>
                <a:cs typeface="DejaVu Sans"/>
              </a:rPr>
              <a:t>July </a:t>
            </a:r>
            <a:r>
              <a:rPr dirty="0" sz="1800" spc="-235">
                <a:latin typeface="DejaVu Sans"/>
                <a:cs typeface="DejaVu Sans"/>
              </a:rPr>
              <a:t>2018. </a:t>
            </a:r>
            <a:r>
              <a:rPr dirty="0" sz="1800" spc="-240">
                <a:latin typeface="DejaVu Sans"/>
                <a:cs typeface="DejaVu Sans"/>
              </a:rPr>
              <a:t>Singapore’s </a:t>
            </a:r>
            <a:r>
              <a:rPr dirty="0" sz="1800" spc="-210">
                <a:latin typeface="DejaVu Sans"/>
                <a:cs typeface="DejaVu Sans"/>
              </a:rPr>
              <a:t>largest </a:t>
            </a:r>
            <a:r>
              <a:rPr dirty="0" sz="1800" spc="-215">
                <a:latin typeface="DejaVu Sans"/>
                <a:cs typeface="DejaVu Sans"/>
              </a:rPr>
              <a:t>healthcare  </a:t>
            </a:r>
            <a:r>
              <a:rPr dirty="0" sz="1800" spc="-160">
                <a:latin typeface="DejaVu Sans"/>
                <a:cs typeface="DejaVu Sans"/>
              </a:rPr>
              <a:t>institution </a:t>
            </a:r>
            <a:r>
              <a:rPr dirty="0" sz="1800" spc="-260">
                <a:latin typeface="DejaVu Sans"/>
                <a:cs typeface="DejaVu Sans"/>
              </a:rPr>
              <a:t>was </a:t>
            </a:r>
            <a:r>
              <a:rPr dirty="0" sz="1800" spc="-210">
                <a:latin typeface="DejaVu Sans"/>
                <a:cs typeface="DejaVu Sans"/>
              </a:rPr>
              <a:t>targeted </a:t>
            </a:r>
            <a:r>
              <a:rPr dirty="0" sz="1800" spc="-270">
                <a:latin typeface="DejaVu Sans"/>
                <a:cs typeface="DejaVu Sans"/>
              </a:rPr>
              <a:t>by </a:t>
            </a:r>
            <a:r>
              <a:rPr dirty="0" sz="1800" spc="-190">
                <a:latin typeface="DejaVu Sans"/>
                <a:cs typeface="DejaVu Sans"/>
              </a:rPr>
              <a:t>state-sponsored  </a:t>
            </a:r>
            <a:r>
              <a:rPr dirty="0" sz="1800" spc="-215">
                <a:latin typeface="DejaVu Sans"/>
                <a:cs typeface="DejaVu Sans"/>
              </a:rPr>
              <a:t>hackers, </a:t>
            </a:r>
            <a:r>
              <a:rPr dirty="0" sz="1800" spc="-240">
                <a:latin typeface="DejaVu Sans"/>
                <a:cs typeface="DejaVu Sans"/>
              </a:rPr>
              <a:t>leading </a:t>
            </a:r>
            <a:r>
              <a:rPr dirty="0" sz="1800" spc="-110">
                <a:latin typeface="DejaVu Sans"/>
                <a:cs typeface="DejaVu Sans"/>
              </a:rPr>
              <a:t>to </a:t>
            </a:r>
            <a:r>
              <a:rPr dirty="0" sz="1800" spc="-200">
                <a:latin typeface="DejaVu Sans"/>
                <a:cs typeface="DejaVu Sans"/>
              </a:rPr>
              <a:t>the </a:t>
            </a:r>
            <a:r>
              <a:rPr dirty="0" sz="1800" spc="-265">
                <a:latin typeface="DejaVu Sans"/>
                <a:cs typeface="DejaVu Sans"/>
              </a:rPr>
              <a:t>leakage </a:t>
            </a:r>
            <a:r>
              <a:rPr dirty="0" sz="1800" spc="-150">
                <a:latin typeface="DejaVu Sans"/>
                <a:cs typeface="DejaVu Sans"/>
              </a:rPr>
              <a:t>of</a:t>
            </a:r>
            <a:r>
              <a:rPr dirty="0" sz="1800" spc="-300">
                <a:latin typeface="DejaVu Sans"/>
                <a:cs typeface="DejaVu Sans"/>
              </a:rPr>
              <a:t> </a:t>
            </a:r>
            <a:r>
              <a:rPr dirty="0" sz="1800" spc="-195">
                <a:latin typeface="DejaVu Sans"/>
                <a:cs typeface="DejaVu Sans"/>
              </a:rPr>
              <a:t>personal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914391" y="1658873"/>
            <a:ext cx="42926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80">
                <a:latin typeface="DejaVu Sans"/>
                <a:cs typeface="DejaVu Sans"/>
              </a:rPr>
              <a:t>information </a:t>
            </a:r>
            <a:r>
              <a:rPr dirty="0" sz="1800" spc="-110">
                <a:latin typeface="DejaVu Sans"/>
                <a:cs typeface="DejaVu Sans"/>
              </a:rPr>
              <a:t>for </a:t>
            </a:r>
            <a:r>
              <a:rPr dirty="0" sz="1800" spc="-225">
                <a:latin typeface="DejaVu Sans"/>
                <a:cs typeface="DejaVu Sans"/>
              </a:rPr>
              <a:t>1.5 </a:t>
            </a:r>
            <a:r>
              <a:rPr dirty="0" sz="1800" spc="-165">
                <a:latin typeface="DejaVu Sans"/>
                <a:cs typeface="DejaVu Sans"/>
              </a:rPr>
              <a:t>million </a:t>
            </a:r>
            <a:r>
              <a:rPr dirty="0" sz="1800" spc="-204">
                <a:latin typeface="DejaVu Sans"/>
                <a:cs typeface="DejaVu Sans"/>
              </a:rPr>
              <a:t>patients, </a:t>
            </a:r>
            <a:r>
              <a:rPr dirty="0" sz="1800" spc="-235">
                <a:latin typeface="DejaVu Sans"/>
                <a:cs typeface="DejaVu Sans"/>
              </a:rPr>
              <a:t>along</a:t>
            </a:r>
            <a:r>
              <a:rPr dirty="0" sz="1800" spc="-145">
                <a:latin typeface="DejaVu Sans"/>
                <a:cs typeface="DejaVu Sans"/>
              </a:rPr>
              <a:t> </a:t>
            </a:r>
            <a:r>
              <a:rPr dirty="0" sz="1800" spc="-165">
                <a:latin typeface="DejaVu Sans"/>
                <a:cs typeface="DejaVu Sans"/>
              </a:rPr>
              <a:t>with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14391" y="1933193"/>
            <a:ext cx="36493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65">
                <a:latin typeface="DejaVu Sans"/>
                <a:cs typeface="DejaVu Sans"/>
              </a:rPr>
              <a:t>prescription </a:t>
            </a:r>
            <a:r>
              <a:rPr dirty="0" sz="1800" spc="-200">
                <a:latin typeface="DejaVu Sans"/>
                <a:cs typeface="DejaVu Sans"/>
              </a:rPr>
              <a:t>details </a:t>
            </a:r>
            <a:r>
              <a:rPr dirty="0" sz="1800" spc="-110">
                <a:latin typeface="DejaVu Sans"/>
                <a:cs typeface="DejaVu Sans"/>
              </a:rPr>
              <a:t>for </a:t>
            </a:r>
            <a:r>
              <a:rPr dirty="0" sz="1800" spc="-240">
                <a:latin typeface="DejaVu Sans"/>
                <a:cs typeface="DejaVu Sans"/>
              </a:rPr>
              <a:t>160,000</a:t>
            </a:r>
            <a:r>
              <a:rPr dirty="0" sz="1800" spc="-170">
                <a:latin typeface="DejaVu Sans"/>
                <a:cs typeface="DejaVu Sans"/>
              </a:rPr>
              <a:t> </a:t>
            </a:r>
            <a:r>
              <a:rPr dirty="0" sz="1800" spc="-165">
                <a:latin typeface="DejaVu Sans"/>
                <a:cs typeface="DejaVu Sans"/>
              </a:rPr>
              <a:t>others.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070094" y="2600705"/>
            <a:ext cx="41122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0">
                <a:latin typeface="DejaVu Sans"/>
                <a:cs typeface="DejaVu Sans"/>
              </a:rPr>
              <a:t>February </a:t>
            </a:r>
            <a:r>
              <a:rPr dirty="0" sz="1800" spc="-235">
                <a:latin typeface="DejaVu Sans"/>
                <a:cs typeface="DejaVu Sans"/>
              </a:rPr>
              <a:t>2015. </a:t>
            </a:r>
            <a:r>
              <a:rPr dirty="0" sz="1800" spc="-35">
                <a:latin typeface="DejaVu Sans"/>
                <a:cs typeface="DejaVu Sans"/>
              </a:rPr>
              <a:t>A </a:t>
            </a:r>
            <a:r>
              <a:rPr dirty="0" sz="1800" spc="-215">
                <a:latin typeface="DejaVu Sans"/>
                <a:cs typeface="DejaVu Sans"/>
              </a:rPr>
              <a:t>health insurance</a:t>
            </a:r>
            <a:r>
              <a:rPr dirty="0" sz="1800" spc="-254">
                <a:latin typeface="DejaVu Sans"/>
                <a:cs typeface="DejaVu Sans"/>
              </a:rPr>
              <a:t> </a:t>
            </a:r>
            <a:r>
              <a:rPr dirty="0" sz="1800" spc="-260">
                <a:latin typeface="DejaVu Sans"/>
                <a:cs typeface="DejaVu Sans"/>
              </a:rPr>
              <a:t>company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070094" y="2875025"/>
            <a:ext cx="38931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40">
                <a:latin typeface="DejaVu Sans"/>
                <a:cs typeface="DejaVu Sans"/>
              </a:rPr>
              <a:t>hacked, </a:t>
            </a:r>
            <a:r>
              <a:rPr dirty="0" sz="1800" spc="-195">
                <a:latin typeface="DejaVu Sans"/>
                <a:cs typeface="DejaVu Sans"/>
              </a:rPr>
              <a:t>resulting </a:t>
            </a:r>
            <a:r>
              <a:rPr dirty="0" sz="1800" spc="-175">
                <a:latin typeface="DejaVu Sans"/>
                <a:cs typeface="DejaVu Sans"/>
              </a:rPr>
              <a:t>in </a:t>
            </a:r>
            <a:r>
              <a:rPr dirty="0" sz="1800" spc="-200">
                <a:latin typeface="DejaVu Sans"/>
                <a:cs typeface="DejaVu Sans"/>
              </a:rPr>
              <a:t>the </a:t>
            </a:r>
            <a:r>
              <a:rPr dirty="0" sz="1800" spc="-180">
                <a:latin typeface="DejaVu Sans"/>
                <a:cs typeface="DejaVu Sans"/>
              </a:rPr>
              <a:t>theft </a:t>
            </a:r>
            <a:r>
              <a:rPr dirty="0" sz="1800" spc="-145">
                <a:latin typeface="DejaVu Sans"/>
                <a:cs typeface="DejaVu Sans"/>
              </a:rPr>
              <a:t>of </a:t>
            </a:r>
            <a:r>
              <a:rPr dirty="0" sz="1800" spc="-175">
                <a:latin typeface="DejaVu Sans"/>
                <a:cs typeface="DejaVu Sans"/>
              </a:rPr>
              <a:t>millions</a:t>
            </a:r>
            <a:r>
              <a:rPr dirty="0" sz="1800" spc="5">
                <a:latin typeface="DejaVu Sans"/>
                <a:cs typeface="DejaVu Sans"/>
              </a:rPr>
              <a:t> </a:t>
            </a:r>
            <a:r>
              <a:rPr dirty="0" sz="1800" spc="-150">
                <a:latin typeface="DejaVu Sans"/>
                <a:cs typeface="DejaVu Sans"/>
              </a:rPr>
              <a:t>of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070094" y="3149345"/>
            <a:ext cx="41306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0">
                <a:latin typeface="DejaVu Sans"/>
                <a:cs typeface="DejaVu Sans"/>
              </a:rPr>
              <a:t>customers’ </a:t>
            </a:r>
            <a:r>
              <a:rPr dirty="0" sz="1800" spc="-195">
                <a:latin typeface="DejaVu Sans"/>
                <a:cs typeface="DejaVu Sans"/>
              </a:rPr>
              <a:t>personally identifiable</a:t>
            </a:r>
            <a:r>
              <a:rPr dirty="0" sz="1800" spc="160">
                <a:latin typeface="DejaVu Sans"/>
                <a:cs typeface="DejaVu Sans"/>
              </a:rPr>
              <a:t> </a:t>
            </a:r>
            <a:r>
              <a:rPr dirty="0" sz="1800" spc="-175">
                <a:latin typeface="DejaVu Sans"/>
                <a:cs typeface="DejaVu Sans"/>
              </a:rPr>
              <a:t>informatio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070094" y="3423919"/>
            <a:ext cx="328549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165">
                <a:latin typeface="DejaVu Sans"/>
                <a:cs typeface="DejaVu Sans"/>
              </a:rPr>
              <a:t>The </a:t>
            </a:r>
            <a:r>
              <a:rPr dirty="0" sz="1800" spc="-180">
                <a:latin typeface="DejaVu Sans"/>
                <a:cs typeface="DejaVu Sans"/>
              </a:rPr>
              <a:t>information </a:t>
            </a:r>
            <a:r>
              <a:rPr dirty="0" sz="1800" spc="-260">
                <a:latin typeface="DejaVu Sans"/>
                <a:cs typeface="DejaVu Sans"/>
              </a:rPr>
              <a:t>was </a:t>
            </a:r>
            <a:r>
              <a:rPr dirty="0" sz="1800" spc="-235">
                <a:latin typeface="DejaVu Sans"/>
                <a:cs typeface="DejaVu Sans"/>
              </a:rPr>
              <a:t>taken </a:t>
            </a:r>
            <a:r>
              <a:rPr dirty="0" sz="1800" spc="-185">
                <a:latin typeface="DejaVu Sans"/>
                <a:cs typeface="DejaVu Sans"/>
              </a:rPr>
              <a:t>from </a:t>
            </a:r>
            <a:r>
              <a:rPr dirty="0" sz="1800" spc="-290">
                <a:latin typeface="DejaVu Sans"/>
                <a:cs typeface="DejaVu Sans"/>
              </a:rPr>
              <a:t>an  </a:t>
            </a:r>
            <a:r>
              <a:rPr dirty="0" sz="1800" spc="-204">
                <a:latin typeface="DejaVu Sans"/>
                <a:cs typeface="DejaVu Sans"/>
              </a:rPr>
              <a:t>unencrypted</a:t>
            </a:r>
            <a:r>
              <a:rPr dirty="0" sz="1800" spc="-85">
                <a:latin typeface="DejaVu Sans"/>
                <a:cs typeface="DejaVu Sans"/>
              </a:rPr>
              <a:t> </a:t>
            </a:r>
            <a:r>
              <a:rPr dirty="0" sz="1800" spc="-250">
                <a:latin typeface="DejaVu Sans"/>
                <a:cs typeface="DejaVu Sans"/>
              </a:rPr>
              <a:t>database.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7249668" y="123443"/>
            <a:ext cx="1016507" cy="68732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580631" y="4303776"/>
            <a:ext cx="1392935" cy="6964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631948" y="3654551"/>
            <a:ext cx="719327" cy="71932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3840" y="4895910"/>
            <a:ext cx="86563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0"/>
              </a:lnSpc>
              <a:tabLst>
                <a:tab pos="8617585" algn="l"/>
              </a:tabLst>
            </a:pP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10/28/2020</a:t>
            </a: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	</a:t>
            </a:r>
            <a:r>
              <a:rPr dirty="0" sz="600" spc="-85">
                <a:solidFill>
                  <a:srgbClr val="6C6362"/>
                </a:solidFill>
                <a:latin typeface="DejaVu Sans"/>
                <a:cs typeface="DejaVu Sans"/>
              </a:rPr>
              <a:t>4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1299971"/>
            <a:ext cx="9143999" cy="38846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491739" y="0"/>
            <a:ext cx="4023783" cy="12512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66700" y="385571"/>
            <a:ext cx="1426464" cy="876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94538" y="102234"/>
            <a:ext cx="12814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0">
                <a:latin typeface="DejaVu Sans"/>
                <a:cs typeface="DejaVu Sans"/>
              </a:rPr>
              <a:t>Track </a:t>
            </a:r>
            <a:r>
              <a:rPr dirty="0" sz="1800" spc="-280">
                <a:latin typeface="DejaVu Sans"/>
                <a:cs typeface="DejaVu Sans"/>
              </a:rPr>
              <a:t>&amp;</a:t>
            </a:r>
            <a:r>
              <a:rPr dirty="0" sz="1800" spc="-250">
                <a:latin typeface="DejaVu Sans"/>
                <a:cs typeface="DejaVu Sans"/>
              </a:rPr>
              <a:t> </a:t>
            </a:r>
            <a:r>
              <a:rPr dirty="0" sz="1800" spc="-210">
                <a:latin typeface="DejaVu Sans"/>
                <a:cs typeface="DejaVu Sans"/>
              </a:rPr>
              <a:t>Trace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408164" y="0"/>
            <a:ext cx="740664" cy="129997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036057"/>
            <a:ext cx="9144000" cy="148590"/>
          </a:xfrm>
          <a:custGeom>
            <a:avLst/>
            <a:gdLst/>
            <a:ahLst/>
            <a:cxnLst/>
            <a:rect l="l" t="t" r="r" b="b"/>
            <a:pathLst>
              <a:path w="9144000" h="148589">
                <a:moveTo>
                  <a:pt x="0" y="148589"/>
                </a:moveTo>
                <a:lnTo>
                  <a:pt x="9144000" y="148589"/>
                </a:lnTo>
                <a:lnTo>
                  <a:pt x="9144000" y="0"/>
                </a:lnTo>
                <a:lnTo>
                  <a:pt x="0" y="0"/>
                </a:lnTo>
                <a:lnTo>
                  <a:pt x="0" y="1485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507"/>
            <a:ext cx="9144000" cy="5035550"/>
          </a:xfrm>
          <a:custGeom>
            <a:avLst/>
            <a:gdLst/>
            <a:ahLst/>
            <a:cxnLst/>
            <a:rect l="l" t="t" r="r" b="b"/>
            <a:pathLst>
              <a:path w="9144000" h="5035550">
                <a:moveTo>
                  <a:pt x="9144000" y="0"/>
                </a:moveTo>
                <a:lnTo>
                  <a:pt x="0" y="0"/>
                </a:lnTo>
                <a:lnTo>
                  <a:pt x="0" y="153670"/>
                </a:lnTo>
                <a:lnTo>
                  <a:pt x="0" y="5035550"/>
                </a:lnTo>
                <a:lnTo>
                  <a:pt x="153758" y="5035550"/>
                </a:lnTo>
                <a:lnTo>
                  <a:pt x="153758" y="153670"/>
                </a:lnTo>
                <a:lnTo>
                  <a:pt x="8990203" y="153670"/>
                </a:lnTo>
                <a:lnTo>
                  <a:pt x="8990203" y="5034953"/>
                </a:lnTo>
                <a:lnTo>
                  <a:pt x="9144000" y="5034953"/>
                </a:lnTo>
                <a:lnTo>
                  <a:pt x="9144000" y="153670"/>
                </a:lnTo>
                <a:lnTo>
                  <a:pt x="9144000" y="153289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43840" y="4895910"/>
            <a:ext cx="86563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0"/>
              </a:lnSpc>
              <a:tabLst>
                <a:tab pos="3975735" algn="l"/>
                <a:tab pos="8617585" algn="l"/>
              </a:tabLst>
            </a:pP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10/28/2020</a:t>
            </a: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	</a:t>
            </a: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F</a:t>
            </a:r>
            <a:r>
              <a:rPr dirty="0" sz="600" spc="15">
                <a:solidFill>
                  <a:srgbClr val="6C6362"/>
                </a:solidFill>
                <a:latin typeface="DejaVu Sans"/>
                <a:cs typeface="DejaVu Sans"/>
              </a:rPr>
              <a:t>OO</a:t>
            </a:r>
            <a:r>
              <a:rPr dirty="0" sz="600" spc="-10">
                <a:solidFill>
                  <a:srgbClr val="6C6362"/>
                </a:solidFill>
                <a:latin typeface="DejaVu Sans"/>
                <a:cs typeface="DejaVu Sans"/>
              </a:rPr>
              <a:t>T</a:t>
            </a:r>
            <a:r>
              <a:rPr dirty="0" sz="600" spc="-70">
                <a:solidFill>
                  <a:srgbClr val="6C6362"/>
                </a:solidFill>
                <a:latin typeface="DejaVu Sans"/>
                <a:cs typeface="DejaVu Sans"/>
              </a:rPr>
              <a:t>ER</a:t>
            </a:r>
            <a:r>
              <a:rPr dirty="0" sz="600" spc="-5">
                <a:solidFill>
                  <a:srgbClr val="6C6362"/>
                </a:solidFill>
                <a:latin typeface="DejaVu Sans"/>
                <a:cs typeface="DejaVu Sans"/>
              </a:rPr>
              <a:t> </a:t>
            </a:r>
            <a:r>
              <a:rPr dirty="0" sz="600" spc="-5">
                <a:solidFill>
                  <a:srgbClr val="6C6362"/>
                </a:solidFill>
                <a:latin typeface="DejaVu Sans"/>
                <a:cs typeface="DejaVu Sans"/>
              </a:rPr>
              <a:t>GO</a:t>
            </a:r>
            <a:r>
              <a:rPr dirty="0" sz="600" spc="-95">
                <a:solidFill>
                  <a:srgbClr val="6C6362"/>
                </a:solidFill>
                <a:latin typeface="DejaVu Sans"/>
                <a:cs typeface="DejaVu Sans"/>
              </a:rPr>
              <a:t>ES</a:t>
            </a:r>
            <a:r>
              <a:rPr dirty="0" sz="600" spc="-15">
                <a:solidFill>
                  <a:srgbClr val="6C6362"/>
                </a:solidFill>
                <a:latin typeface="DejaVu Sans"/>
                <a:cs typeface="DejaVu Sans"/>
              </a:rPr>
              <a:t> </a:t>
            </a:r>
            <a:r>
              <a:rPr dirty="0" sz="600" spc="-25">
                <a:solidFill>
                  <a:srgbClr val="6C6362"/>
                </a:solidFill>
                <a:latin typeface="DejaVu Sans"/>
                <a:cs typeface="DejaVu Sans"/>
              </a:rPr>
              <a:t>H</a:t>
            </a:r>
            <a:r>
              <a:rPr dirty="0" sz="600" spc="-65">
                <a:solidFill>
                  <a:srgbClr val="6C6362"/>
                </a:solidFill>
                <a:latin typeface="DejaVu Sans"/>
                <a:cs typeface="DejaVu Sans"/>
              </a:rPr>
              <a:t>E</a:t>
            </a: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R</a:t>
            </a:r>
            <a:r>
              <a:rPr dirty="0" sz="600" spc="-80">
                <a:solidFill>
                  <a:srgbClr val="6C6362"/>
                </a:solidFill>
                <a:latin typeface="DejaVu Sans"/>
                <a:cs typeface="DejaVu Sans"/>
              </a:rPr>
              <a:t>E</a:t>
            </a:r>
            <a:r>
              <a:rPr dirty="0" sz="600">
                <a:solidFill>
                  <a:srgbClr val="6C6362"/>
                </a:solidFill>
                <a:latin typeface="DejaVu Sans"/>
                <a:cs typeface="DejaVu Sans"/>
              </a:rPr>
              <a:t>	</a:t>
            </a:r>
            <a:r>
              <a:rPr dirty="0" sz="600" spc="-85">
                <a:solidFill>
                  <a:srgbClr val="6C6362"/>
                </a:solidFill>
                <a:latin typeface="DejaVu Sans"/>
                <a:cs typeface="DejaVu Sans"/>
              </a:rPr>
              <a:t>5</a:t>
            </a:r>
            <a:endParaRPr sz="600">
              <a:latin typeface="DejaVu Sans"/>
              <a:cs typeface="DejaVu Sans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2003" y="165"/>
            <a:ext cx="9077325" cy="5181600"/>
            <a:chOff x="32003" y="165"/>
            <a:chExt cx="9077325" cy="5181600"/>
          </a:xfrm>
        </p:grpSpPr>
        <p:sp>
          <p:nvSpPr>
            <p:cNvPr id="6" name="object 6"/>
            <p:cNvSpPr/>
            <p:nvPr/>
          </p:nvSpPr>
          <p:spPr>
            <a:xfrm>
              <a:off x="32003" y="165"/>
              <a:ext cx="9077059" cy="51815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662800" y="4851031"/>
              <a:ext cx="1757680" cy="177165"/>
            </a:xfrm>
            <a:custGeom>
              <a:avLst/>
              <a:gdLst/>
              <a:ahLst/>
              <a:cxnLst/>
              <a:rect l="l" t="t" r="r" b="b"/>
              <a:pathLst>
                <a:path w="1757679" h="177164">
                  <a:moveTo>
                    <a:pt x="1757172" y="0"/>
                  </a:moveTo>
                  <a:lnTo>
                    <a:pt x="0" y="0"/>
                  </a:lnTo>
                  <a:lnTo>
                    <a:pt x="0" y="176784"/>
                  </a:lnTo>
                  <a:lnTo>
                    <a:pt x="1757172" y="176784"/>
                  </a:lnTo>
                  <a:lnTo>
                    <a:pt x="1757172" y="0"/>
                  </a:lnTo>
                  <a:close/>
                </a:path>
              </a:pathLst>
            </a:custGeom>
            <a:solidFill>
              <a:srgbClr val="E7E7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/>
          <p:nvPr/>
        </p:nvSpPr>
        <p:spPr>
          <a:xfrm>
            <a:off x="6651117" y="4827523"/>
            <a:ext cx="17830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35">
                <a:latin typeface="DejaVu Sans"/>
                <a:cs typeface="DejaVu Sans"/>
                <a:hlinkClick r:id="rId3"/>
              </a:rPr>
              <a:t>philanthropy@c5capital.com</a:t>
            </a:r>
            <a:endParaRPr sz="1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07"/>
            <a:ext cx="9144000" cy="5184140"/>
          </a:xfrm>
          <a:custGeom>
            <a:avLst/>
            <a:gdLst/>
            <a:ahLst/>
            <a:cxnLst/>
            <a:rect l="l" t="t" r="r" b="b"/>
            <a:pathLst>
              <a:path w="9144000" h="5184140">
                <a:moveTo>
                  <a:pt x="9144000" y="0"/>
                </a:moveTo>
                <a:lnTo>
                  <a:pt x="0" y="0"/>
                </a:lnTo>
                <a:lnTo>
                  <a:pt x="0" y="153670"/>
                </a:lnTo>
                <a:lnTo>
                  <a:pt x="0" y="5035550"/>
                </a:lnTo>
                <a:lnTo>
                  <a:pt x="0" y="5184140"/>
                </a:lnTo>
                <a:lnTo>
                  <a:pt x="9144000" y="5184140"/>
                </a:lnTo>
                <a:lnTo>
                  <a:pt x="9144000" y="5035550"/>
                </a:lnTo>
                <a:lnTo>
                  <a:pt x="153758" y="5035550"/>
                </a:lnTo>
                <a:lnTo>
                  <a:pt x="153758" y="153670"/>
                </a:lnTo>
                <a:lnTo>
                  <a:pt x="8990203" y="153670"/>
                </a:lnTo>
                <a:lnTo>
                  <a:pt x="8990203" y="5034953"/>
                </a:lnTo>
                <a:lnTo>
                  <a:pt x="9144000" y="5034953"/>
                </a:lnTo>
                <a:lnTo>
                  <a:pt x="9144000" y="153670"/>
                </a:lnTo>
                <a:lnTo>
                  <a:pt x="9144000" y="153289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43840" y="4895910"/>
            <a:ext cx="8656320" cy="88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680"/>
              </a:lnSpc>
              <a:tabLst>
                <a:tab pos="3975735" algn="l"/>
                <a:tab pos="8617585" algn="l"/>
              </a:tabLst>
            </a:pP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10/28/2020</a:t>
            </a: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	</a:t>
            </a: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F</a:t>
            </a:r>
            <a:r>
              <a:rPr dirty="0" sz="600" spc="15">
                <a:solidFill>
                  <a:srgbClr val="6C6362"/>
                </a:solidFill>
                <a:latin typeface="DejaVu Sans"/>
                <a:cs typeface="DejaVu Sans"/>
              </a:rPr>
              <a:t>OO</a:t>
            </a:r>
            <a:r>
              <a:rPr dirty="0" sz="600" spc="-10">
                <a:solidFill>
                  <a:srgbClr val="6C6362"/>
                </a:solidFill>
                <a:latin typeface="DejaVu Sans"/>
                <a:cs typeface="DejaVu Sans"/>
              </a:rPr>
              <a:t>T</a:t>
            </a:r>
            <a:r>
              <a:rPr dirty="0" sz="600" spc="-70">
                <a:solidFill>
                  <a:srgbClr val="6C6362"/>
                </a:solidFill>
                <a:latin typeface="DejaVu Sans"/>
                <a:cs typeface="DejaVu Sans"/>
              </a:rPr>
              <a:t>ER</a:t>
            </a:r>
            <a:r>
              <a:rPr dirty="0" sz="600" spc="-5">
                <a:solidFill>
                  <a:srgbClr val="6C6362"/>
                </a:solidFill>
                <a:latin typeface="DejaVu Sans"/>
                <a:cs typeface="DejaVu Sans"/>
              </a:rPr>
              <a:t> </a:t>
            </a:r>
            <a:r>
              <a:rPr dirty="0" sz="600" spc="-5">
                <a:solidFill>
                  <a:srgbClr val="6C6362"/>
                </a:solidFill>
                <a:latin typeface="DejaVu Sans"/>
                <a:cs typeface="DejaVu Sans"/>
              </a:rPr>
              <a:t>GO</a:t>
            </a:r>
            <a:r>
              <a:rPr dirty="0" sz="600" spc="-95">
                <a:solidFill>
                  <a:srgbClr val="6C6362"/>
                </a:solidFill>
                <a:latin typeface="DejaVu Sans"/>
                <a:cs typeface="DejaVu Sans"/>
              </a:rPr>
              <a:t>ES</a:t>
            </a:r>
            <a:r>
              <a:rPr dirty="0" sz="600" spc="-15">
                <a:solidFill>
                  <a:srgbClr val="6C6362"/>
                </a:solidFill>
                <a:latin typeface="DejaVu Sans"/>
                <a:cs typeface="DejaVu Sans"/>
              </a:rPr>
              <a:t> </a:t>
            </a:r>
            <a:r>
              <a:rPr dirty="0" sz="600" spc="-25">
                <a:solidFill>
                  <a:srgbClr val="6C6362"/>
                </a:solidFill>
                <a:latin typeface="DejaVu Sans"/>
                <a:cs typeface="DejaVu Sans"/>
              </a:rPr>
              <a:t>H</a:t>
            </a:r>
            <a:r>
              <a:rPr dirty="0" sz="600" spc="-65">
                <a:solidFill>
                  <a:srgbClr val="6C6362"/>
                </a:solidFill>
                <a:latin typeface="DejaVu Sans"/>
                <a:cs typeface="DejaVu Sans"/>
              </a:rPr>
              <a:t>E</a:t>
            </a: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R</a:t>
            </a:r>
            <a:r>
              <a:rPr dirty="0" sz="600" spc="-80">
                <a:solidFill>
                  <a:srgbClr val="6C6362"/>
                </a:solidFill>
                <a:latin typeface="DejaVu Sans"/>
                <a:cs typeface="DejaVu Sans"/>
              </a:rPr>
              <a:t>E</a:t>
            </a:r>
            <a:r>
              <a:rPr dirty="0" sz="600">
                <a:solidFill>
                  <a:srgbClr val="6C6362"/>
                </a:solidFill>
                <a:latin typeface="DejaVu Sans"/>
                <a:cs typeface="DejaVu Sans"/>
              </a:rPr>
              <a:t>	</a:t>
            </a:r>
            <a:r>
              <a:rPr dirty="0" sz="600" spc="-85">
                <a:solidFill>
                  <a:srgbClr val="6C6362"/>
                </a:solidFill>
                <a:latin typeface="DejaVu Sans"/>
                <a:cs typeface="DejaVu Sans"/>
              </a:rPr>
              <a:t>6</a:t>
            </a:r>
            <a:endParaRPr sz="600">
              <a:latin typeface="DejaVu Sans"/>
              <a:cs typeface="DejaVu Sans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0" y="88355"/>
            <a:ext cx="9144000" cy="5011420"/>
            <a:chOff x="0" y="88355"/>
            <a:chExt cx="9144000" cy="5011420"/>
          </a:xfrm>
        </p:grpSpPr>
        <p:sp>
          <p:nvSpPr>
            <p:cNvPr id="5" name="object 5"/>
            <p:cNvSpPr/>
            <p:nvPr/>
          </p:nvSpPr>
          <p:spPr>
            <a:xfrm>
              <a:off x="0" y="88355"/>
              <a:ext cx="9143999" cy="501108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752335" y="4548657"/>
              <a:ext cx="1757680" cy="177165"/>
            </a:xfrm>
            <a:custGeom>
              <a:avLst/>
              <a:gdLst/>
              <a:ahLst/>
              <a:cxnLst/>
              <a:rect l="l" t="t" r="r" b="b"/>
              <a:pathLst>
                <a:path w="1757679" h="177164">
                  <a:moveTo>
                    <a:pt x="1757172" y="0"/>
                  </a:moveTo>
                  <a:lnTo>
                    <a:pt x="0" y="0"/>
                  </a:lnTo>
                  <a:lnTo>
                    <a:pt x="0" y="176783"/>
                  </a:lnTo>
                  <a:lnTo>
                    <a:pt x="1757172" y="176783"/>
                  </a:lnTo>
                  <a:lnTo>
                    <a:pt x="1757172" y="0"/>
                  </a:lnTo>
                  <a:close/>
                </a:path>
              </a:pathLst>
            </a:custGeom>
            <a:solidFill>
              <a:srgbClr val="E7E7E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6740779" y="4525162"/>
            <a:ext cx="178308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35">
                <a:latin typeface="DejaVu Sans"/>
                <a:cs typeface="DejaVu Sans"/>
                <a:hlinkClick r:id="rId3"/>
              </a:rPr>
              <a:t>philanthropy@c5capital.com</a:t>
            </a:r>
            <a:endParaRPr sz="1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036057"/>
            <a:ext cx="9144000" cy="148590"/>
          </a:xfrm>
          <a:custGeom>
            <a:avLst/>
            <a:gdLst/>
            <a:ahLst/>
            <a:cxnLst/>
            <a:rect l="l" t="t" r="r" b="b"/>
            <a:pathLst>
              <a:path w="9144000" h="148589">
                <a:moveTo>
                  <a:pt x="0" y="148589"/>
                </a:moveTo>
                <a:lnTo>
                  <a:pt x="9144000" y="148589"/>
                </a:lnTo>
                <a:lnTo>
                  <a:pt x="9144000" y="0"/>
                </a:lnTo>
                <a:lnTo>
                  <a:pt x="0" y="0"/>
                </a:lnTo>
                <a:lnTo>
                  <a:pt x="0" y="1485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507"/>
            <a:ext cx="9144000" cy="5035550"/>
          </a:xfrm>
          <a:custGeom>
            <a:avLst/>
            <a:gdLst/>
            <a:ahLst/>
            <a:cxnLst/>
            <a:rect l="l" t="t" r="r" b="b"/>
            <a:pathLst>
              <a:path w="9144000" h="5035550">
                <a:moveTo>
                  <a:pt x="9144000" y="0"/>
                </a:moveTo>
                <a:lnTo>
                  <a:pt x="0" y="0"/>
                </a:lnTo>
                <a:lnTo>
                  <a:pt x="0" y="153670"/>
                </a:lnTo>
                <a:lnTo>
                  <a:pt x="0" y="5035550"/>
                </a:lnTo>
                <a:lnTo>
                  <a:pt x="153758" y="5035550"/>
                </a:lnTo>
                <a:lnTo>
                  <a:pt x="153758" y="153670"/>
                </a:lnTo>
                <a:lnTo>
                  <a:pt x="8990203" y="153670"/>
                </a:lnTo>
                <a:lnTo>
                  <a:pt x="8990203" y="5034953"/>
                </a:lnTo>
                <a:lnTo>
                  <a:pt x="9144000" y="5034953"/>
                </a:lnTo>
                <a:lnTo>
                  <a:pt x="9144000" y="153670"/>
                </a:lnTo>
                <a:lnTo>
                  <a:pt x="9144000" y="153289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31140" y="4877815"/>
            <a:ext cx="37338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10/28/2020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07002" y="4877815"/>
            <a:ext cx="73088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35">
                <a:solidFill>
                  <a:srgbClr val="6C6362"/>
                </a:solidFill>
                <a:latin typeface="DejaVu Sans"/>
                <a:cs typeface="DejaVu Sans"/>
              </a:rPr>
              <a:t>FOOTER </a:t>
            </a:r>
            <a:r>
              <a:rPr dirty="0" sz="600" spc="-50">
                <a:solidFill>
                  <a:srgbClr val="6C6362"/>
                </a:solidFill>
                <a:latin typeface="DejaVu Sans"/>
                <a:cs typeface="DejaVu Sans"/>
              </a:rPr>
              <a:t>GOES</a:t>
            </a:r>
            <a:r>
              <a:rPr dirty="0" sz="600" spc="-25">
                <a:solidFill>
                  <a:srgbClr val="6C6362"/>
                </a:solidFill>
                <a:latin typeface="DejaVu Sans"/>
                <a:cs typeface="DejaVu Sans"/>
              </a:rPr>
              <a:t> </a:t>
            </a:r>
            <a:r>
              <a:rPr dirty="0" sz="600" spc="-65">
                <a:solidFill>
                  <a:srgbClr val="6C6362"/>
                </a:solidFill>
                <a:latin typeface="DejaVu Sans"/>
                <a:cs typeface="DejaVu Sans"/>
              </a:rPr>
              <a:t>HERE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49106" y="4877815"/>
            <a:ext cx="6350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85">
                <a:solidFill>
                  <a:srgbClr val="6C6362"/>
                </a:solidFill>
                <a:latin typeface="DejaVu Sans"/>
                <a:cs typeface="DejaVu Sans"/>
              </a:rPr>
              <a:t>7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9435" y="0"/>
            <a:ext cx="9025128" cy="51846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07"/>
            <a:ext cx="9144000" cy="5184140"/>
          </a:xfrm>
          <a:custGeom>
            <a:avLst/>
            <a:gdLst/>
            <a:ahLst/>
            <a:cxnLst/>
            <a:rect l="l" t="t" r="r" b="b"/>
            <a:pathLst>
              <a:path w="9144000" h="5184140">
                <a:moveTo>
                  <a:pt x="9144000" y="0"/>
                </a:moveTo>
                <a:lnTo>
                  <a:pt x="0" y="0"/>
                </a:lnTo>
                <a:lnTo>
                  <a:pt x="0" y="153670"/>
                </a:lnTo>
                <a:lnTo>
                  <a:pt x="0" y="5035550"/>
                </a:lnTo>
                <a:lnTo>
                  <a:pt x="0" y="5184140"/>
                </a:lnTo>
                <a:lnTo>
                  <a:pt x="9144000" y="5184140"/>
                </a:lnTo>
                <a:lnTo>
                  <a:pt x="9144000" y="5035550"/>
                </a:lnTo>
                <a:lnTo>
                  <a:pt x="153758" y="5035550"/>
                </a:lnTo>
                <a:lnTo>
                  <a:pt x="153758" y="153670"/>
                </a:lnTo>
                <a:lnTo>
                  <a:pt x="8990203" y="153670"/>
                </a:lnTo>
                <a:lnTo>
                  <a:pt x="8990203" y="5034953"/>
                </a:lnTo>
                <a:lnTo>
                  <a:pt x="9144000" y="5034953"/>
                </a:lnTo>
                <a:lnTo>
                  <a:pt x="9144000" y="153670"/>
                </a:lnTo>
                <a:lnTo>
                  <a:pt x="9144000" y="153289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31140" y="4877815"/>
            <a:ext cx="37338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10/28/2020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07002" y="4877815"/>
            <a:ext cx="73088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35">
                <a:solidFill>
                  <a:srgbClr val="6C6362"/>
                </a:solidFill>
                <a:latin typeface="DejaVu Sans"/>
                <a:cs typeface="DejaVu Sans"/>
              </a:rPr>
              <a:t>FOOTER </a:t>
            </a:r>
            <a:r>
              <a:rPr dirty="0" sz="600" spc="-50">
                <a:solidFill>
                  <a:srgbClr val="6C6362"/>
                </a:solidFill>
                <a:latin typeface="DejaVu Sans"/>
                <a:cs typeface="DejaVu Sans"/>
              </a:rPr>
              <a:t>GOES</a:t>
            </a:r>
            <a:r>
              <a:rPr dirty="0" sz="600" spc="-25">
                <a:solidFill>
                  <a:srgbClr val="6C6362"/>
                </a:solidFill>
                <a:latin typeface="DejaVu Sans"/>
                <a:cs typeface="DejaVu Sans"/>
              </a:rPr>
              <a:t> </a:t>
            </a:r>
            <a:r>
              <a:rPr dirty="0" sz="600" spc="-65">
                <a:solidFill>
                  <a:srgbClr val="6C6362"/>
                </a:solidFill>
                <a:latin typeface="DejaVu Sans"/>
                <a:cs typeface="DejaVu Sans"/>
              </a:rPr>
              <a:t>HERE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849106" y="4877815"/>
            <a:ext cx="6350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85">
                <a:solidFill>
                  <a:srgbClr val="6C6362"/>
                </a:solidFill>
                <a:latin typeface="DejaVu Sans"/>
                <a:cs typeface="DejaVu Sans"/>
              </a:rPr>
              <a:t>8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0"/>
            <a:ext cx="9144000" cy="50888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5036057"/>
            <a:ext cx="9144000" cy="148590"/>
          </a:xfrm>
          <a:custGeom>
            <a:avLst/>
            <a:gdLst/>
            <a:ahLst/>
            <a:cxnLst/>
            <a:rect l="l" t="t" r="r" b="b"/>
            <a:pathLst>
              <a:path w="9144000" h="148589">
                <a:moveTo>
                  <a:pt x="0" y="148589"/>
                </a:moveTo>
                <a:lnTo>
                  <a:pt x="9144000" y="148589"/>
                </a:lnTo>
                <a:lnTo>
                  <a:pt x="9144000" y="0"/>
                </a:lnTo>
                <a:lnTo>
                  <a:pt x="0" y="0"/>
                </a:lnTo>
                <a:lnTo>
                  <a:pt x="0" y="14858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507"/>
            <a:ext cx="9144000" cy="5035550"/>
          </a:xfrm>
          <a:custGeom>
            <a:avLst/>
            <a:gdLst/>
            <a:ahLst/>
            <a:cxnLst/>
            <a:rect l="l" t="t" r="r" b="b"/>
            <a:pathLst>
              <a:path w="9144000" h="5035550">
                <a:moveTo>
                  <a:pt x="9144000" y="0"/>
                </a:moveTo>
                <a:lnTo>
                  <a:pt x="0" y="0"/>
                </a:lnTo>
                <a:lnTo>
                  <a:pt x="0" y="153670"/>
                </a:lnTo>
                <a:lnTo>
                  <a:pt x="0" y="5035550"/>
                </a:lnTo>
                <a:lnTo>
                  <a:pt x="153758" y="5035550"/>
                </a:lnTo>
                <a:lnTo>
                  <a:pt x="153758" y="153670"/>
                </a:lnTo>
                <a:lnTo>
                  <a:pt x="8990203" y="153670"/>
                </a:lnTo>
                <a:lnTo>
                  <a:pt x="8990203" y="5034953"/>
                </a:lnTo>
                <a:lnTo>
                  <a:pt x="9144000" y="5034953"/>
                </a:lnTo>
                <a:lnTo>
                  <a:pt x="9144000" y="153670"/>
                </a:lnTo>
                <a:lnTo>
                  <a:pt x="9144000" y="153289"/>
                </a:lnTo>
                <a:lnTo>
                  <a:pt x="91440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31140" y="4877815"/>
            <a:ext cx="37338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75">
                <a:solidFill>
                  <a:srgbClr val="6C6362"/>
                </a:solidFill>
                <a:latin typeface="DejaVu Sans"/>
                <a:cs typeface="DejaVu Sans"/>
              </a:rPr>
              <a:t>10/28/2020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207002" y="4877815"/>
            <a:ext cx="73088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35">
                <a:solidFill>
                  <a:srgbClr val="6C6362"/>
                </a:solidFill>
                <a:latin typeface="DejaVu Sans"/>
                <a:cs typeface="DejaVu Sans"/>
              </a:rPr>
              <a:t>FOOTER </a:t>
            </a:r>
            <a:r>
              <a:rPr dirty="0" sz="600" spc="-50">
                <a:solidFill>
                  <a:srgbClr val="6C6362"/>
                </a:solidFill>
                <a:latin typeface="DejaVu Sans"/>
                <a:cs typeface="DejaVu Sans"/>
              </a:rPr>
              <a:t>GOES</a:t>
            </a:r>
            <a:r>
              <a:rPr dirty="0" sz="600" spc="-25">
                <a:solidFill>
                  <a:srgbClr val="6C6362"/>
                </a:solidFill>
                <a:latin typeface="DejaVu Sans"/>
                <a:cs typeface="DejaVu Sans"/>
              </a:rPr>
              <a:t> </a:t>
            </a:r>
            <a:r>
              <a:rPr dirty="0" sz="600" spc="-65">
                <a:solidFill>
                  <a:srgbClr val="6C6362"/>
                </a:solidFill>
                <a:latin typeface="DejaVu Sans"/>
                <a:cs typeface="DejaVu Sans"/>
              </a:rPr>
              <a:t>HERE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49106" y="4877815"/>
            <a:ext cx="63500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85">
                <a:solidFill>
                  <a:srgbClr val="6C6362"/>
                </a:solidFill>
                <a:latin typeface="DejaVu Sans"/>
                <a:cs typeface="DejaVu Sans"/>
              </a:rPr>
              <a:t>9</a:t>
            </a:r>
            <a:endParaRPr sz="600">
              <a:latin typeface="DejaVu Sans"/>
              <a:cs typeface="DejaVu San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89915" y="0"/>
            <a:ext cx="8745061" cy="512745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Timothy Dubel</dc:creator>
  <dc:title>USAID/Cybersecurity Stakeholder Presentation June 2020</dc:title>
  <dcterms:created xsi:type="dcterms:W3CDTF">2020-11-02T20:24:15Z</dcterms:created>
  <dcterms:modified xsi:type="dcterms:W3CDTF">2020-11-02T20:24:15Z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2020-10-28T00:00:00Z</vt:filetime>
  </property>
  <property fmtid="{D5CDD505-2E9C-101B-9397-08002B2CF9AE}" pid="3" name="Creator">
    <vt:lpwstr>Microsoft® PowerPoint® for Office 365</vt:lpwstr>
  </property>
  <property fmtid="{D5CDD505-2E9C-101B-9397-08002B2CF9AE}" pid="4" name="LastSaved">
    <vt:filetime>2020-11-02T00:00:00Z</vt:filetime>
  </property>
</Properties>
</file>