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66" r:id="rId6"/>
    <p:sldMasterId id="2147483678" r:id="rId7"/>
  </p:sldMasterIdLst>
  <p:notesMasterIdLst>
    <p:notesMasterId r:id="rId48"/>
  </p:notesMasterIdLst>
  <p:sldIdLst>
    <p:sldId id="441" r:id="rId8"/>
    <p:sldId id="395" r:id="rId9"/>
    <p:sldId id="406" r:id="rId10"/>
    <p:sldId id="419" r:id="rId11"/>
    <p:sldId id="409" r:id="rId12"/>
    <p:sldId id="415" r:id="rId13"/>
    <p:sldId id="421" r:id="rId14"/>
    <p:sldId id="423" r:id="rId15"/>
    <p:sldId id="430" r:id="rId16"/>
    <p:sldId id="431" r:id="rId17"/>
    <p:sldId id="432" r:id="rId18"/>
    <p:sldId id="428" r:id="rId19"/>
    <p:sldId id="433" r:id="rId20"/>
    <p:sldId id="435" r:id="rId21"/>
    <p:sldId id="436" r:id="rId22"/>
    <p:sldId id="437" r:id="rId23"/>
    <p:sldId id="439" r:id="rId24"/>
    <p:sldId id="422" r:id="rId25"/>
    <p:sldId id="425" r:id="rId26"/>
    <p:sldId id="256" r:id="rId27"/>
    <p:sldId id="257" r:id="rId28"/>
    <p:sldId id="258" r:id="rId29"/>
    <p:sldId id="259" r:id="rId30"/>
    <p:sldId id="260" r:id="rId31"/>
    <p:sldId id="261" r:id="rId32"/>
    <p:sldId id="262" r:id="rId33"/>
    <p:sldId id="263" r:id="rId34"/>
    <p:sldId id="264" r:id="rId35"/>
    <p:sldId id="442" r:id="rId36"/>
    <p:sldId id="443" r:id="rId37"/>
    <p:sldId id="444" r:id="rId38"/>
    <p:sldId id="445" r:id="rId39"/>
    <p:sldId id="475" r:id="rId40"/>
    <p:sldId id="487" r:id="rId41"/>
    <p:sldId id="491" r:id="rId42"/>
    <p:sldId id="515" r:id="rId43"/>
    <p:sldId id="514" r:id="rId44"/>
    <p:sldId id="483" r:id="rId45"/>
    <p:sldId id="485" r:id="rId46"/>
    <p:sldId id="516"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5BCBE9-52E1-469D-9CB0-FF6A04DC983F}" v="9" dt="2020-07-23T12:11:46.0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21"/>
    <p:restoredTop sz="93585"/>
  </p:normalViewPr>
  <p:slideViewPr>
    <p:cSldViewPr snapToGrid="0" snapToObjects="1">
      <p:cViewPr varScale="1">
        <p:scale>
          <a:sx n="63" d="100"/>
          <a:sy n="63" d="100"/>
        </p:scale>
        <p:origin x="624" y="4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microsoft.com/office/2016/11/relationships/changesInfo" Target="changesInfos/changesInfo1.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inity Zan" userId="6d2b7e43-71b5-4471-87dc-6a6be93c03e8" providerId="ADAL" clId="{CA5BCBE9-52E1-469D-9CB0-FF6A04DC983F}"/>
    <pc:docChg chg="custSel addSld delSld modSld">
      <pc:chgData name="Trinity Zan" userId="6d2b7e43-71b5-4471-87dc-6a6be93c03e8" providerId="ADAL" clId="{CA5BCBE9-52E1-469D-9CB0-FF6A04DC983F}" dt="2020-07-23T12:12:11.204" v="71" actId="478"/>
      <pc:docMkLst>
        <pc:docMk/>
      </pc:docMkLst>
      <pc:sldChg chg="add del">
        <pc:chgData name="Trinity Zan" userId="6d2b7e43-71b5-4471-87dc-6a6be93c03e8" providerId="ADAL" clId="{CA5BCBE9-52E1-469D-9CB0-FF6A04DC983F}" dt="2020-07-22T16:32:02.569" v="1" actId="2696"/>
        <pc:sldMkLst>
          <pc:docMk/>
          <pc:sldMk cId="1545577733" sldId="440"/>
        </pc:sldMkLst>
      </pc:sldChg>
      <pc:sldChg chg="modSp">
        <pc:chgData name="Trinity Zan" userId="6d2b7e43-71b5-4471-87dc-6a6be93c03e8" providerId="ADAL" clId="{CA5BCBE9-52E1-469D-9CB0-FF6A04DC983F}" dt="2020-07-23T00:17:45.391" v="57" actId="1076"/>
        <pc:sldMkLst>
          <pc:docMk/>
          <pc:sldMk cId="0" sldId="441"/>
        </pc:sldMkLst>
        <pc:spChg chg="mod">
          <ac:chgData name="Trinity Zan" userId="6d2b7e43-71b5-4471-87dc-6a6be93c03e8" providerId="ADAL" clId="{CA5BCBE9-52E1-469D-9CB0-FF6A04DC983F}" dt="2020-07-23T00:17:42.093" v="56" actId="207"/>
          <ac:spMkLst>
            <pc:docMk/>
            <pc:sldMk cId="0" sldId="441"/>
            <ac:spMk id="95" creationId="{00000000-0000-0000-0000-000000000000}"/>
          </ac:spMkLst>
        </pc:spChg>
        <pc:spChg chg="mod">
          <ac:chgData name="Trinity Zan" userId="6d2b7e43-71b5-4471-87dc-6a6be93c03e8" providerId="ADAL" clId="{CA5BCBE9-52E1-469D-9CB0-FF6A04DC983F}" dt="2020-07-23T00:17:45.391" v="57" actId="1076"/>
          <ac:spMkLst>
            <pc:docMk/>
            <pc:sldMk cId="0" sldId="441"/>
            <ac:spMk id="96" creationId="{00000000-0000-0000-0000-000000000000}"/>
          </ac:spMkLst>
        </pc:spChg>
      </pc:sldChg>
      <pc:sldChg chg="delSp modSp">
        <pc:chgData name="Trinity Zan" userId="6d2b7e43-71b5-4471-87dc-6a6be93c03e8" providerId="ADAL" clId="{CA5BCBE9-52E1-469D-9CB0-FF6A04DC983F}" dt="2020-07-23T12:12:11.204" v="71" actId="478"/>
        <pc:sldMkLst>
          <pc:docMk/>
          <pc:sldMk cId="3980406230" sldId="516"/>
        </pc:sldMkLst>
        <pc:spChg chg="mod">
          <ac:chgData name="Trinity Zan" userId="6d2b7e43-71b5-4471-87dc-6a6be93c03e8" providerId="ADAL" clId="{CA5BCBE9-52E1-469D-9CB0-FF6A04DC983F}" dt="2020-07-23T12:12:06.281" v="70" actId="122"/>
          <ac:spMkLst>
            <pc:docMk/>
            <pc:sldMk cId="3980406230" sldId="516"/>
            <ac:spMk id="95" creationId="{00000000-0000-0000-0000-000000000000}"/>
          </ac:spMkLst>
        </pc:spChg>
        <pc:spChg chg="del mod">
          <ac:chgData name="Trinity Zan" userId="6d2b7e43-71b5-4471-87dc-6a6be93c03e8" providerId="ADAL" clId="{CA5BCBE9-52E1-469D-9CB0-FF6A04DC983F}" dt="2020-07-23T12:12:11.204" v="71" actId="478"/>
          <ac:spMkLst>
            <pc:docMk/>
            <pc:sldMk cId="3980406230" sldId="516"/>
            <ac:spMk id="96"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BBDC15-83CE-E74C-A0DD-A38BA009270B}" type="doc">
      <dgm:prSet loTypeId="urn:microsoft.com/office/officeart/2005/8/layout/chevron1" loCatId="matrix" qsTypeId="urn:microsoft.com/office/officeart/2005/8/quickstyle/simple1" qsCatId="simple" csTypeId="urn:microsoft.com/office/officeart/2005/8/colors/accent1_3" csCatId="accent1" phldr="1"/>
      <dgm:spPr/>
    </dgm:pt>
    <dgm:pt modelId="{22903622-EA2B-4D46-B9FE-0ED7956673A4}">
      <dgm:prSet phldrT="[Text]" custT="1"/>
      <dgm:spPr/>
      <dgm:t>
        <a:bodyPr/>
        <a:lstStyle/>
        <a:p>
          <a:r>
            <a:rPr lang="en-US" sz="2200" dirty="0"/>
            <a:t>Self-management, Self-medication, self-treatment</a:t>
          </a:r>
        </a:p>
        <a:p>
          <a:r>
            <a:rPr lang="en-US" sz="2200" dirty="0"/>
            <a:t>e.g. </a:t>
          </a:r>
          <a:r>
            <a:rPr lang="en-US" sz="2200" dirty="0" err="1"/>
            <a:t>PrEP</a:t>
          </a:r>
          <a:r>
            <a:rPr lang="en-US" sz="2200" dirty="0"/>
            <a:t>, self-injectables</a:t>
          </a:r>
        </a:p>
      </dgm:t>
    </dgm:pt>
    <dgm:pt modelId="{18F3E910-E291-EE4A-AEF7-45F34CDE5ED7}" type="parTrans" cxnId="{6F4F7D0C-FE7E-5642-9C83-83A8CAD896A8}">
      <dgm:prSet/>
      <dgm:spPr/>
      <dgm:t>
        <a:bodyPr/>
        <a:lstStyle/>
        <a:p>
          <a:endParaRPr lang="en-US"/>
        </a:p>
      </dgm:t>
    </dgm:pt>
    <dgm:pt modelId="{A9410ED3-6163-554B-8443-AAC9773E1544}" type="sibTrans" cxnId="{6F4F7D0C-FE7E-5642-9C83-83A8CAD896A8}">
      <dgm:prSet/>
      <dgm:spPr/>
      <dgm:t>
        <a:bodyPr/>
        <a:lstStyle/>
        <a:p>
          <a:endParaRPr lang="en-US"/>
        </a:p>
      </dgm:t>
    </dgm:pt>
    <dgm:pt modelId="{C87BEE89-7B60-CA4B-AB0C-D7DFE98AF044}">
      <dgm:prSet phldrT="[Text]" custT="1"/>
      <dgm:spPr/>
      <dgm:t>
        <a:bodyPr/>
        <a:lstStyle/>
        <a:p>
          <a:r>
            <a:rPr lang="en-US" sz="2200" dirty="0"/>
            <a:t>Self-testing, self-monitoring</a:t>
          </a:r>
        </a:p>
        <a:p>
          <a:r>
            <a:rPr lang="en-US" sz="2200" dirty="0"/>
            <a:t>e.g. post-abortion self-assessment, HIV self-testing</a:t>
          </a:r>
        </a:p>
      </dgm:t>
    </dgm:pt>
    <dgm:pt modelId="{1FA92204-FBE8-FB4F-9583-A30AFDEE6ABC}" type="parTrans" cxnId="{F6440465-E860-A242-851E-DF1BC4967C2B}">
      <dgm:prSet/>
      <dgm:spPr/>
      <dgm:t>
        <a:bodyPr/>
        <a:lstStyle/>
        <a:p>
          <a:endParaRPr lang="en-US"/>
        </a:p>
      </dgm:t>
    </dgm:pt>
    <dgm:pt modelId="{61FE72CC-AD36-D146-89F3-E102A4429DB6}" type="sibTrans" cxnId="{F6440465-E860-A242-851E-DF1BC4967C2B}">
      <dgm:prSet/>
      <dgm:spPr/>
      <dgm:t>
        <a:bodyPr/>
        <a:lstStyle/>
        <a:p>
          <a:endParaRPr lang="en-US"/>
        </a:p>
      </dgm:t>
    </dgm:pt>
    <dgm:pt modelId="{880A6ED8-547B-7D4A-9C82-6F8C5B071559}">
      <dgm:prSet phldrT="[Text]" custT="1"/>
      <dgm:spPr/>
      <dgm:t>
        <a:bodyPr/>
        <a:lstStyle/>
        <a:p>
          <a:r>
            <a:rPr lang="en-US" sz="2200" dirty="0"/>
            <a:t>Self-awareness, self-education, self-help</a:t>
          </a:r>
        </a:p>
        <a:p>
          <a:r>
            <a:rPr lang="en-US" sz="2200" dirty="0"/>
            <a:t>e.g. online sexual health education platform</a:t>
          </a:r>
        </a:p>
      </dgm:t>
    </dgm:pt>
    <dgm:pt modelId="{FCAAC1B1-4C05-7B45-B1F4-10A65F56B9BD}" type="parTrans" cxnId="{99BCE673-0A21-2E41-AB9C-829571071F07}">
      <dgm:prSet/>
      <dgm:spPr/>
      <dgm:t>
        <a:bodyPr/>
        <a:lstStyle/>
        <a:p>
          <a:endParaRPr lang="en-US"/>
        </a:p>
      </dgm:t>
    </dgm:pt>
    <dgm:pt modelId="{2F605A44-5C42-6E48-9298-58EECE780F3E}" type="sibTrans" cxnId="{99BCE673-0A21-2E41-AB9C-829571071F07}">
      <dgm:prSet/>
      <dgm:spPr/>
      <dgm:t>
        <a:bodyPr/>
        <a:lstStyle/>
        <a:p>
          <a:endParaRPr lang="en-US"/>
        </a:p>
      </dgm:t>
    </dgm:pt>
    <dgm:pt modelId="{95167C98-E0D2-A24A-920C-448ACBC0D0AB}" type="pres">
      <dgm:prSet presAssocID="{34BBDC15-83CE-E74C-A0DD-A38BA009270B}" presName="Name0" presStyleCnt="0">
        <dgm:presLayoutVars>
          <dgm:dir/>
          <dgm:animLvl val="lvl"/>
          <dgm:resizeHandles val="exact"/>
        </dgm:presLayoutVars>
      </dgm:prSet>
      <dgm:spPr/>
    </dgm:pt>
    <dgm:pt modelId="{52CD3367-8946-2A47-AF94-B8C6637999F3}" type="pres">
      <dgm:prSet presAssocID="{22903622-EA2B-4D46-B9FE-0ED7956673A4}" presName="parTxOnly" presStyleLbl="node1" presStyleIdx="0" presStyleCnt="3">
        <dgm:presLayoutVars>
          <dgm:chMax val="0"/>
          <dgm:chPref val="0"/>
          <dgm:bulletEnabled val="1"/>
        </dgm:presLayoutVars>
      </dgm:prSet>
      <dgm:spPr/>
    </dgm:pt>
    <dgm:pt modelId="{2099BA22-BA2C-9345-96CC-96CE1BDB2309}" type="pres">
      <dgm:prSet presAssocID="{A9410ED3-6163-554B-8443-AAC9773E1544}" presName="parTxOnlySpace" presStyleCnt="0"/>
      <dgm:spPr/>
    </dgm:pt>
    <dgm:pt modelId="{B3C149B5-9DE7-D049-8224-31945D0E2C90}" type="pres">
      <dgm:prSet presAssocID="{C87BEE89-7B60-CA4B-AB0C-D7DFE98AF044}" presName="parTxOnly" presStyleLbl="node1" presStyleIdx="1" presStyleCnt="3" custLinFactNeighborY="-898">
        <dgm:presLayoutVars>
          <dgm:chMax val="0"/>
          <dgm:chPref val="0"/>
          <dgm:bulletEnabled val="1"/>
        </dgm:presLayoutVars>
      </dgm:prSet>
      <dgm:spPr/>
    </dgm:pt>
    <dgm:pt modelId="{33C429CA-F9E4-C744-A9E5-4BCA009E3D6D}" type="pres">
      <dgm:prSet presAssocID="{61FE72CC-AD36-D146-89F3-E102A4429DB6}" presName="parTxOnlySpace" presStyleCnt="0"/>
      <dgm:spPr/>
    </dgm:pt>
    <dgm:pt modelId="{F3FAF039-19EA-EE47-8953-EE3FC9C56D7A}" type="pres">
      <dgm:prSet presAssocID="{880A6ED8-547B-7D4A-9C82-6F8C5B071559}" presName="parTxOnly" presStyleLbl="node1" presStyleIdx="2" presStyleCnt="3">
        <dgm:presLayoutVars>
          <dgm:chMax val="0"/>
          <dgm:chPref val="0"/>
          <dgm:bulletEnabled val="1"/>
        </dgm:presLayoutVars>
      </dgm:prSet>
      <dgm:spPr/>
    </dgm:pt>
  </dgm:ptLst>
  <dgm:cxnLst>
    <dgm:cxn modelId="{F4F5580C-3B60-1B41-B7D6-7EBFB5109E34}" type="presOf" srcId="{880A6ED8-547B-7D4A-9C82-6F8C5B071559}" destId="{F3FAF039-19EA-EE47-8953-EE3FC9C56D7A}" srcOrd="0" destOrd="0" presId="urn:microsoft.com/office/officeart/2005/8/layout/chevron1"/>
    <dgm:cxn modelId="{6F4F7D0C-FE7E-5642-9C83-83A8CAD896A8}" srcId="{34BBDC15-83CE-E74C-A0DD-A38BA009270B}" destId="{22903622-EA2B-4D46-B9FE-0ED7956673A4}" srcOrd="0" destOrd="0" parTransId="{18F3E910-E291-EE4A-AEF7-45F34CDE5ED7}" sibTransId="{A9410ED3-6163-554B-8443-AAC9773E1544}"/>
    <dgm:cxn modelId="{F6440465-E860-A242-851E-DF1BC4967C2B}" srcId="{34BBDC15-83CE-E74C-A0DD-A38BA009270B}" destId="{C87BEE89-7B60-CA4B-AB0C-D7DFE98AF044}" srcOrd="1" destOrd="0" parTransId="{1FA92204-FBE8-FB4F-9583-A30AFDEE6ABC}" sibTransId="{61FE72CC-AD36-D146-89F3-E102A4429DB6}"/>
    <dgm:cxn modelId="{99BCE673-0A21-2E41-AB9C-829571071F07}" srcId="{34BBDC15-83CE-E74C-A0DD-A38BA009270B}" destId="{880A6ED8-547B-7D4A-9C82-6F8C5B071559}" srcOrd="2" destOrd="0" parTransId="{FCAAC1B1-4C05-7B45-B1F4-10A65F56B9BD}" sibTransId="{2F605A44-5C42-6E48-9298-58EECE780F3E}"/>
    <dgm:cxn modelId="{6AF33F95-5A9D-B141-9FD4-71740AC4CD96}" type="presOf" srcId="{34BBDC15-83CE-E74C-A0DD-A38BA009270B}" destId="{95167C98-E0D2-A24A-920C-448ACBC0D0AB}" srcOrd="0" destOrd="0" presId="urn:microsoft.com/office/officeart/2005/8/layout/chevron1"/>
    <dgm:cxn modelId="{685741B7-EC5D-6F47-9613-B3F7A3D4E221}" type="presOf" srcId="{22903622-EA2B-4D46-B9FE-0ED7956673A4}" destId="{52CD3367-8946-2A47-AF94-B8C6637999F3}" srcOrd="0" destOrd="0" presId="urn:microsoft.com/office/officeart/2005/8/layout/chevron1"/>
    <dgm:cxn modelId="{51719AFE-10EB-E545-84A9-22E763900DA3}" type="presOf" srcId="{C87BEE89-7B60-CA4B-AB0C-D7DFE98AF044}" destId="{B3C149B5-9DE7-D049-8224-31945D0E2C90}" srcOrd="0" destOrd="0" presId="urn:microsoft.com/office/officeart/2005/8/layout/chevron1"/>
    <dgm:cxn modelId="{77491961-B299-A34C-A6DB-81423AA85652}" type="presParOf" srcId="{95167C98-E0D2-A24A-920C-448ACBC0D0AB}" destId="{52CD3367-8946-2A47-AF94-B8C6637999F3}" srcOrd="0" destOrd="0" presId="urn:microsoft.com/office/officeart/2005/8/layout/chevron1"/>
    <dgm:cxn modelId="{2D4F78A3-FE53-8E4D-9BCE-D1802429C00C}" type="presParOf" srcId="{95167C98-E0D2-A24A-920C-448ACBC0D0AB}" destId="{2099BA22-BA2C-9345-96CC-96CE1BDB2309}" srcOrd="1" destOrd="0" presId="urn:microsoft.com/office/officeart/2005/8/layout/chevron1"/>
    <dgm:cxn modelId="{B2F092A4-2464-A540-BD6D-2FF9769FEFE9}" type="presParOf" srcId="{95167C98-E0D2-A24A-920C-448ACBC0D0AB}" destId="{B3C149B5-9DE7-D049-8224-31945D0E2C90}" srcOrd="2" destOrd="0" presId="urn:microsoft.com/office/officeart/2005/8/layout/chevron1"/>
    <dgm:cxn modelId="{622F98E5-1963-CE4E-AF1A-C2D7FD118345}" type="presParOf" srcId="{95167C98-E0D2-A24A-920C-448ACBC0D0AB}" destId="{33C429CA-F9E4-C744-A9E5-4BCA009E3D6D}" srcOrd="3" destOrd="0" presId="urn:microsoft.com/office/officeart/2005/8/layout/chevron1"/>
    <dgm:cxn modelId="{87BC01E4-E120-7642-B986-7957E1F08B28}" type="presParOf" srcId="{95167C98-E0D2-A24A-920C-448ACBC0D0AB}" destId="{F3FAF039-19EA-EE47-8953-EE3FC9C56D7A}"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BBDC15-83CE-E74C-A0DD-A38BA009270B}" type="doc">
      <dgm:prSet loTypeId="urn:microsoft.com/office/officeart/2005/8/layout/chevron1" loCatId="matrix" qsTypeId="urn:microsoft.com/office/officeart/2005/8/quickstyle/simple1" qsCatId="simple" csTypeId="urn:microsoft.com/office/officeart/2005/8/colors/accent6_3" csCatId="accent6" phldr="1"/>
      <dgm:spPr/>
    </dgm:pt>
    <dgm:pt modelId="{22903622-EA2B-4D46-B9FE-0ED7956673A4}">
      <dgm:prSet phldrT="[Text]" custT="1"/>
      <dgm:spPr/>
      <dgm:t>
        <a:bodyPr/>
        <a:lstStyle/>
        <a:p>
          <a:r>
            <a:rPr lang="en-US" sz="2700" dirty="0"/>
            <a:t>Phone</a:t>
          </a:r>
          <a:r>
            <a:rPr lang="en-US" sz="2700" baseline="0" dirty="0"/>
            <a:t> calls-SMS</a:t>
          </a:r>
          <a:endParaRPr lang="en-US" sz="2700" dirty="0"/>
        </a:p>
      </dgm:t>
    </dgm:pt>
    <dgm:pt modelId="{18F3E910-E291-EE4A-AEF7-45F34CDE5ED7}" type="parTrans" cxnId="{6F4F7D0C-FE7E-5642-9C83-83A8CAD896A8}">
      <dgm:prSet/>
      <dgm:spPr/>
      <dgm:t>
        <a:bodyPr/>
        <a:lstStyle/>
        <a:p>
          <a:endParaRPr lang="en-US"/>
        </a:p>
      </dgm:t>
    </dgm:pt>
    <dgm:pt modelId="{A9410ED3-6163-554B-8443-AAC9773E1544}" type="sibTrans" cxnId="{6F4F7D0C-FE7E-5642-9C83-83A8CAD896A8}">
      <dgm:prSet/>
      <dgm:spPr/>
      <dgm:t>
        <a:bodyPr/>
        <a:lstStyle/>
        <a:p>
          <a:endParaRPr lang="en-US"/>
        </a:p>
      </dgm:t>
    </dgm:pt>
    <dgm:pt modelId="{C87BEE89-7B60-CA4B-AB0C-D7DFE98AF044}">
      <dgm:prSet phldrT="[Text]" custT="1"/>
      <dgm:spPr/>
      <dgm:t>
        <a:bodyPr/>
        <a:lstStyle/>
        <a:p>
          <a:r>
            <a:rPr lang="en-US" sz="2800" dirty="0"/>
            <a:t>Live Chat-Mobile Apps</a:t>
          </a:r>
        </a:p>
      </dgm:t>
    </dgm:pt>
    <dgm:pt modelId="{1FA92204-FBE8-FB4F-9583-A30AFDEE6ABC}" type="parTrans" cxnId="{F6440465-E860-A242-851E-DF1BC4967C2B}">
      <dgm:prSet/>
      <dgm:spPr/>
      <dgm:t>
        <a:bodyPr/>
        <a:lstStyle/>
        <a:p>
          <a:endParaRPr lang="en-US"/>
        </a:p>
      </dgm:t>
    </dgm:pt>
    <dgm:pt modelId="{61FE72CC-AD36-D146-89F3-E102A4429DB6}" type="sibTrans" cxnId="{F6440465-E860-A242-851E-DF1BC4967C2B}">
      <dgm:prSet/>
      <dgm:spPr/>
      <dgm:t>
        <a:bodyPr/>
        <a:lstStyle/>
        <a:p>
          <a:endParaRPr lang="en-US"/>
        </a:p>
      </dgm:t>
    </dgm:pt>
    <dgm:pt modelId="{880A6ED8-547B-7D4A-9C82-6F8C5B071559}">
      <dgm:prSet phldrT="[Text]" custT="1"/>
      <dgm:spPr/>
      <dgm:t>
        <a:bodyPr/>
        <a:lstStyle/>
        <a:p>
          <a:r>
            <a:rPr lang="en-US" sz="2800" dirty="0"/>
            <a:t>Chat bots-AI</a:t>
          </a:r>
        </a:p>
      </dgm:t>
    </dgm:pt>
    <dgm:pt modelId="{FCAAC1B1-4C05-7B45-B1F4-10A65F56B9BD}" type="parTrans" cxnId="{99BCE673-0A21-2E41-AB9C-829571071F07}">
      <dgm:prSet/>
      <dgm:spPr/>
      <dgm:t>
        <a:bodyPr/>
        <a:lstStyle/>
        <a:p>
          <a:endParaRPr lang="en-US"/>
        </a:p>
      </dgm:t>
    </dgm:pt>
    <dgm:pt modelId="{2F605A44-5C42-6E48-9298-58EECE780F3E}" type="sibTrans" cxnId="{99BCE673-0A21-2E41-AB9C-829571071F07}">
      <dgm:prSet/>
      <dgm:spPr/>
      <dgm:t>
        <a:bodyPr/>
        <a:lstStyle/>
        <a:p>
          <a:endParaRPr lang="en-US"/>
        </a:p>
      </dgm:t>
    </dgm:pt>
    <dgm:pt modelId="{95167C98-E0D2-A24A-920C-448ACBC0D0AB}" type="pres">
      <dgm:prSet presAssocID="{34BBDC15-83CE-E74C-A0DD-A38BA009270B}" presName="Name0" presStyleCnt="0">
        <dgm:presLayoutVars>
          <dgm:dir/>
          <dgm:animLvl val="lvl"/>
          <dgm:resizeHandles val="exact"/>
        </dgm:presLayoutVars>
      </dgm:prSet>
      <dgm:spPr/>
    </dgm:pt>
    <dgm:pt modelId="{52CD3367-8946-2A47-AF94-B8C6637999F3}" type="pres">
      <dgm:prSet presAssocID="{22903622-EA2B-4D46-B9FE-0ED7956673A4}" presName="parTxOnly" presStyleLbl="node1" presStyleIdx="0" presStyleCnt="3" custScaleX="108151" custLinFactNeighborX="0">
        <dgm:presLayoutVars>
          <dgm:chMax val="0"/>
          <dgm:chPref val="0"/>
          <dgm:bulletEnabled val="1"/>
        </dgm:presLayoutVars>
      </dgm:prSet>
      <dgm:spPr/>
    </dgm:pt>
    <dgm:pt modelId="{2099BA22-BA2C-9345-96CC-96CE1BDB2309}" type="pres">
      <dgm:prSet presAssocID="{A9410ED3-6163-554B-8443-AAC9773E1544}" presName="parTxOnlySpace" presStyleCnt="0"/>
      <dgm:spPr/>
    </dgm:pt>
    <dgm:pt modelId="{B3C149B5-9DE7-D049-8224-31945D0E2C90}" type="pres">
      <dgm:prSet presAssocID="{C87BEE89-7B60-CA4B-AB0C-D7DFE98AF044}" presName="parTxOnly" presStyleLbl="node1" presStyleIdx="1" presStyleCnt="3" custScaleX="148608">
        <dgm:presLayoutVars>
          <dgm:chMax val="0"/>
          <dgm:chPref val="0"/>
          <dgm:bulletEnabled val="1"/>
        </dgm:presLayoutVars>
      </dgm:prSet>
      <dgm:spPr/>
    </dgm:pt>
    <dgm:pt modelId="{33C429CA-F9E4-C744-A9E5-4BCA009E3D6D}" type="pres">
      <dgm:prSet presAssocID="{61FE72CC-AD36-D146-89F3-E102A4429DB6}" presName="parTxOnlySpace" presStyleCnt="0"/>
      <dgm:spPr/>
    </dgm:pt>
    <dgm:pt modelId="{F3FAF039-19EA-EE47-8953-EE3FC9C56D7A}" type="pres">
      <dgm:prSet presAssocID="{880A6ED8-547B-7D4A-9C82-6F8C5B071559}" presName="parTxOnly" presStyleLbl="node1" presStyleIdx="2" presStyleCnt="3">
        <dgm:presLayoutVars>
          <dgm:chMax val="0"/>
          <dgm:chPref val="0"/>
          <dgm:bulletEnabled val="1"/>
        </dgm:presLayoutVars>
      </dgm:prSet>
      <dgm:spPr/>
    </dgm:pt>
  </dgm:ptLst>
  <dgm:cxnLst>
    <dgm:cxn modelId="{F4F5580C-3B60-1B41-B7D6-7EBFB5109E34}" type="presOf" srcId="{880A6ED8-547B-7D4A-9C82-6F8C5B071559}" destId="{F3FAF039-19EA-EE47-8953-EE3FC9C56D7A}" srcOrd="0" destOrd="0" presId="urn:microsoft.com/office/officeart/2005/8/layout/chevron1"/>
    <dgm:cxn modelId="{6F4F7D0C-FE7E-5642-9C83-83A8CAD896A8}" srcId="{34BBDC15-83CE-E74C-A0DD-A38BA009270B}" destId="{22903622-EA2B-4D46-B9FE-0ED7956673A4}" srcOrd="0" destOrd="0" parTransId="{18F3E910-E291-EE4A-AEF7-45F34CDE5ED7}" sibTransId="{A9410ED3-6163-554B-8443-AAC9773E1544}"/>
    <dgm:cxn modelId="{F6440465-E860-A242-851E-DF1BC4967C2B}" srcId="{34BBDC15-83CE-E74C-A0DD-A38BA009270B}" destId="{C87BEE89-7B60-CA4B-AB0C-D7DFE98AF044}" srcOrd="1" destOrd="0" parTransId="{1FA92204-FBE8-FB4F-9583-A30AFDEE6ABC}" sibTransId="{61FE72CC-AD36-D146-89F3-E102A4429DB6}"/>
    <dgm:cxn modelId="{99BCE673-0A21-2E41-AB9C-829571071F07}" srcId="{34BBDC15-83CE-E74C-A0DD-A38BA009270B}" destId="{880A6ED8-547B-7D4A-9C82-6F8C5B071559}" srcOrd="2" destOrd="0" parTransId="{FCAAC1B1-4C05-7B45-B1F4-10A65F56B9BD}" sibTransId="{2F605A44-5C42-6E48-9298-58EECE780F3E}"/>
    <dgm:cxn modelId="{6AF33F95-5A9D-B141-9FD4-71740AC4CD96}" type="presOf" srcId="{34BBDC15-83CE-E74C-A0DD-A38BA009270B}" destId="{95167C98-E0D2-A24A-920C-448ACBC0D0AB}" srcOrd="0" destOrd="0" presId="urn:microsoft.com/office/officeart/2005/8/layout/chevron1"/>
    <dgm:cxn modelId="{685741B7-EC5D-6F47-9613-B3F7A3D4E221}" type="presOf" srcId="{22903622-EA2B-4D46-B9FE-0ED7956673A4}" destId="{52CD3367-8946-2A47-AF94-B8C6637999F3}" srcOrd="0" destOrd="0" presId="urn:microsoft.com/office/officeart/2005/8/layout/chevron1"/>
    <dgm:cxn modelId="{51719AFE-10EB-E545-84A9-22E763900DA3}" type="presOf" srcId="{C87BEE89-7B60-CA4B-AB0C-D7DFE98AF044}" destId="{B3C149B5-9DE7-D049-8224-31945D0E2C90}" srcOrd="0" destOrd="0" presId="urn:microsoft.com/office/officeart/2005/8/layout/chevron1"/>
    <dgm:cxn modelId="{77491961-B299-A34C-A6DB-81423AA85652}" type="presParOf" srcId="{95167C98-E0D2-A24A-920C-448ACBC0D0AB}" destId="{52CD3367-8946-2A47-AF94-B8C6637999F3}" srcOrd="0" destOrd="0" presId="urn:microsoft.com/office/officeart/2005/8/layout/chevron1"/>
    <dgm:cxn modelId="{2D4F78A3-FE53-8E4D-9BCE-D1802429C00C}" type="presParOf" srcId="{95167C98-E0D2-A24A-920C-448ACBC0D0AB}" destId="{2099BA22-BA2C-9345-96CC-96CE1BDB2309}" srcOrd="1" destOrd="0" presId="urn:microsoft.com/office/officeart/2005/8/layout/chevron1"/>
    <dgm:cxn modelId="{B2F092A4-2464-A540-BD6D-2FF9769FEFE9}" type="presParOf" srcId="{95167C98-E0D2-A24A-920C-448ACBC0D0AB}" destId="{B3C149B5-9DE7-D049-8224-31945D0E2C90}" srcOrd="2" destOrd="0" presId="urn:microsoft.com/office/officeart/2005/8/layout/chevron1"/>
    <dgm:cxn modelId="{622F98E5-1963-CE4E-AF1A-C2D7FD118345}" type="presParOf" srcId="{95167C98-E0D2-A24A-920C-448ACBC0D0AB}" destId="{33C429CA-F9E4-C744-A9E5-4BCA009E3D6D}" srcOrd="3" destOrd="0" presId="urn:microsoft.com/office/officeart/2005/8/layout/chevron1"/>
    <dgm:cxn modelId="{87BC01E4-E120-7642-B986-7957E1F08B28}" type="presParOf" srcId="{95167C98-E0D2-A24A-920C-448ACBC0D0AB}" destId="{F3FAF039-19EA-EE47-8953-EE3FC9C56D7A}" srcOrd="4"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CD3367-8946-2A47-AF94-B8C6637999F3}">
      <dsp:nvSpPr>
        <dsp:cNvPr id="0" name=""/>
        <dsp:cNvSpPr/>
      </dsp:nvSpPr>
      <dsp:spPr>
        <a:xfrm>
          <a:off x="3480" y="310104"/>
          <a:ext cx="4240656" cy="1696262"/>
        </a:xfrm>
        <a:prstGeom prst="chevron">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Self-management, Self-medication, self-treatment</a:t>
          </a:r>
        </a:p>
        <a:p>
          <a:pPr marL="0" lvl="0" indent="0" algn="ctr" defTabSz="977900">
            <a:lnSpc>
              <a:spcPct val="90000"/>
            </a:lnSpc>
            <a:spcBef>
              <a:spcPct val="0"/>
            </a:spcBef>
            <a:spcAft>
              <a:spcPct val="35000"/>
            </a:spcAft>
            <a:buNone/>
          </a:pPr>
          <a:r>
            <a:rPr lang="en-US" sz="2200" kern="1200" dirty="0"/>
            <a:t>e.g. </a:t>
          </a:r>
          <a:r>
            <a:rPr lang="en-US" sz="2200" kern="1200" dirty="0" err="1"/>
            <a:t>PrEP</a:t>
          </a:r>
          <a:r>
            <a:rPr lang="en-US" sz="2200" kern="1200" dirty="0"/>
            <a:t>, self-injectables</a:t>
          </a:r>
        </a:p>
      </dsp:txBody>
      <dsp:txXfrm>
        <a:off x="851611" y="310104"/>
        <a:ext cx="2544394" cy="1696262"/>
      </dsp:txXfrm>
    </dsp:sp>
    <dsp:sp modelId="{B3C149B5-9DE7-D049-8224-31945D0E2C90}">
      <dsp:nvSpPr>
        <dsp:cNvPr id="0" name=""/>
        <dsp:cNvSpPr/>
      </dsp:nvSpPr>
      <dsp:spPr>
        <a:xfrm>
          <a:off x="3820071" y="294872"/>
          <a:ext cx="4240656" cy="1696262"/>
        </a:xfrm>
        <a:prstGeom prst="chevron">
          <a:avLst/>
        </a:prstGeom>
        <a:solidFill>
          <a:schemeClr val="accent1">
            <a:shade val="80000"/>
            <a:hueOff val="174641"/>
            <a:satOff val="-3128"/>
            <a:lumOff val="132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Self-testing, self-monitoring</a:t>
          </a:r>
        </a:p>
        <a:p>
          <a:pPr marL="0" lvl="0" indent="0" algn="ctr" defTabSz="977900">
            <a:lnSpc>
              <a:spcPct val="90000"/>
            </a:lnSpc>
            <a:spcBef>
              <a:spcPct val="0"/>
            </a:spcBef>
            <a:spcAft>
              <a:spcPct val="35000"/>
            </a:spcAft>
            <a:buNone/>
          </a:pPr>
          <a:r>
            <a:rPr lang="en-US" sz="2200" kern="1200" dirty="0"/>
            <a:t>e.g. post-abortion self-assessment, HIV self-testing</a:t>
          </a:r>
        </a:p>
      </dsp:txBody>
      <dsp:txXfrm>
        <a:off x="4668202" y="294872"/>
        <a:ext cx="2544394" cy="1696262"/>
      </dsp:txXfrm>
    </dsp:sp>
    <dsp:sp modelId="{F3FAF039-19EA-EE47-8953-EE3FC9C56D7A}">
      <dsp:nvSpPr>
        <dsp:cNvPr id="0" name=""/>
        <dsp:cNvSpPr/>
      </dsp:nvSpPr>
      <dsp:spPr>
        <a:xfrm>
          <a:off x="7636662" y="310104"/>
          <a:ext cx="4240656" cy="1696262"/>
        </a:xfrm>
        <a:prstGeom prst="chevron">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Self-awareness, self-education, self-help</a:t>
          </a:r>
        </a:p>
        <a:p>
          <a:pPr marL="0" lvl="0" indent="0" algn="ctr" defTabSz="977900">
            <a:lnSpc>
              <a:spcPct val="90000"/>
            </a:lnSpc>
            <a:spcBef>
              <a:spcPct val="0"/>
            </a:spcBef>
            <a:spcAft>
              <a:spcPct val="35000"/>
            </a:spcAft>
            <a:buNone/>
          </a:pPr>
          <a:r>
            <a:rPr lang="en-US" sz="2200" kern="1200" dirty="0"/>
            <a:t>e.g. online sexual health education platform</a:t>
          </a:r>
        </a:p>
      </dsp:txBody>
      <dsp:txXfrm>
        <a:off x="8484793" y="310104"/>
        <a:ext cx="2544394" cy="16962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CD3367-8946-2A47-AF94-B8C6637999F3}">
      <dsp:nvSpPr>
        <dsp:cNvPr id="0" name=""/>
        <dsp:cNvSpPr/>
      </dsp:nvSpPr>
      <dsp:spPr>
        <a:xfrm>
          <a:off x="1503" y="434336"/>
          <a:ext cx="3914525" cy="1447800"/>
        </a:xfrm>
        <a:prstGeom prst="chevron">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en-US" sz="2700" kern="1200" dirty="0"/>
            <a:t>Phone</a:t>
          </a:r>
          <a:r>
            <a:rPr lang="en-US" sz="2700" kern="1200" baseline="0" dirty="0"/>
            <a:t> calls-SMS</a:t>
          </a:r>
          <a:endParaRPr lang="en-US" sz="2700" kern="1200" dirty="0"/>
        </a:p>
      </dsp:txBody>
      <dsp:txXfrm>
        <a:off x="725403" y="434336"/>
        <a:ext cx="2466725" cy="1447800"/>
      </dsp:txXfrm>
    </dsp:sp>
    <dsp:sp modelId="{B3C149B5-9DE7-D049-8224-31945D0E2C90}">
      <dsp:nvSpPr>
        <dsp:cNvPr id="0" name=""/>
        <dsp:cNvSpPr/>
      </dsp:nvSpPr>
      <dsp:spPr>
        <a:xfrm>
          <a:off x="3554079" y="434336"/>
          <a:ext cx="5378866" cy="1447799"/>
        </a:xfrm>
        <a:prstGeom prst="chevron">
          <a:avLst/>
        </a:prstGeom>
        <a:solidFill>
          <a:schemeClr val="accent6">
            <a:shade val="80000"/>
            <a:hueOff val="160640"/>
            <a:satOff val="-6455"/>
            <a:lumOff val="138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dirty="0"/>
            <a:t>Live Chat-Mobile Apps</a:t>
          </a:r>
        </a:p>
      </dsp:txBody>
      <dsp:txXfrm>
        <a:off x="4277979" y="434336"/>
        <a:ext cx="3931067" cy="1447799"/>
      </dsp:txXfrm>
    </dsp:sp>
    <dsp:sp modelId="{F3FAF039-19EA-EE47-8953-EE3FC9C56D7A}">
      <dsp:nvSpPr>
        <dsp:cNvPr id="0" name=""/>
        <dsp:cNvSpPr/>
      </dsp:nvSpPr>
      <dsp:spPr>
        <a:xfrm>
          <a:off x="8570996" y="434336"/>
          <a:ext cx="3619499" cy="1447799"/>
        </a:xfrm>
        <a:prstGeom prst="chevron">
          <a:avLst/>
        </a:prstGeom>
        <a:solidFill>
          <a:schemeClr val="accent6">
            <a:shade val="80000"/>
            <a:hueOff val="321280"/>
            <a:satOff val="-12909"/>
            <a:lumOff val="27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dirty="0"/>
            <a:t>Chat bots-AI</a:t>
          </a:r>
        </a:p>
      </dsp:txBody>
      <dsp:txXfrm>
        <a:off x="9294896" y="434336"/>
        <a:ext cx="2171700" cy="144779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4C46B1-A2D0-CC41-88E3-041871A21FF7}" type="datetimeFigureOut">
              <a:rPr lang="en-US" smtClean="0"/>
              <a:t>7/22/2020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DC8183-A269-D443-914F-9E8106DFAF9E}" type="slidenum">
              <a:rPr lang="en-US" smtClean="0"/>
              <a:t>‹#›</a:t>
            </a:fld>
            <a:endParaRPr lang="en-US"/>
          </a:p>
        </p:txBody>
      </p:sp>
    </p:spTree>
    <p:extLst>
      <p:ext uri="{BB962C8B-B14F-4D97-AF65-F5344CB8AC3E}">
        <p14:creationId xmlns:p14="http://schemas.microsoft.com/office/powerpoint/2010/main" val="3642770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8924c5e1ac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8924c5e1ac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txBox="1">
            <a:spLocks noGrp="1"/>
          </p:cNvSpPr>
          <p:nvPr>
            <p:ph type="body" idx="1"/>
          </p:nvPr>
        </p:nvSpPr>
        <p:spPr>
          <a:xfrm>
            <a:off x="914400" y="2443150"/>
            <a:ext cx="7315200" cy="2314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 name="Google Shape;42;p1:notes"/>
          <p:cNvSpPr>
            <a:spLocks noGrp="1" noRot="1" noChangeAspect="1"/>
          </p:cNvSpPr>
          <p:nvPr>
            <p:ph type="sldImg" idx="2"/>
          </p:nvPr>
        </p:nvSpPr>
        <p:spPr>
          <a:xfrm>
            <a:off x="1524300" y="385750"/>
            <a:ext cx="6096300" cy="1928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2:notes"/>
          <p:cNvSpPr txBox="1">
            <a:spLocks noGrp="1"/>
          </p:cNvSpPr>
          <p:nvPr>
            <p:ph type="body" idx="1"/>
          </p:nvPr>
        </p:nvSpPr>
        <p:spPr>
          <a:xfrm>
            <a:off x="914400" y="2443150"/>
            <a:ext cx="7315200" cy="2314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 name="Google Shape;51;p2:notes"/>
          <p:cNvSpPr>
            <a:spLocks noGrp="1" noRot="1" noChangeAspect="1"/>
          </p:cNvSpPr>
          <p:nvPr>
            <p:ph type="sldImg" idx="2"/>
          </p:nvPr>
        </p:nvSpPr>
        <p:spPr>
          <a:xfrm>
            <a:off x="1524300" y="385750"/>
            <a:ext cx="6096300" cy="1928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3:notes"/>
          <p:cNvSpPr txBox="1">
            <a:spLocks noGrp="1"/>
          </p:cNvSpPr>
          <p:nvPr>
            <p:ph type="body" idx="1"/>
          </p:nvPr>
        </p:nvSpPr>
        <p:spPr>
          <a:xfrm>
            <a:off x="914400" y="2443150"/>
            <a:ext cx="7315200" cy="2314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 name="Google Shape;56;p3:notes"/>
          <p:cNvSpPr>
            <a:spLocks noGrp="1" noRot="1" noChangeAspect="1"/>
          </p:cNvSpPr>
          <p:nvPr>
            <p:ph type="sldImg" idx="2"/>
          </p:nvPr>
        </p:nvSpPr>
        <p:spPr>
          <a:xfrm>
            <a:off x="1524300" y="385750"/>
            <a:ext cx="6096300" cy="1928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914400" y="2443150"/>
            <a:ext cx="7315200" cy="2314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4:notes"/>
          <p:cNvSpPr>
            <a:spLocks noGrp="1" noRot="1" noChangeAspect="1"/>
          </p:cNvSpPr>
          <p:nvPr>
            <p:ph type="sldImg" idx="2"/>
          </p:nvPr>
        </p:nvSpPr>
        <p:spPr>
          <a:xfrm>
            <a:off x="1524300" y="385750"/>
            <a:ext cx="6096300" cy="1928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txBox="1">
            <a:spLocks noGrp="1"/>
          </p:cNvSpPr>
          <p:nvPr>
            <p:ph type="body" idx="1"/>
          </p:nvPr>
        </p:nvSpPr>
        <p:spPr>
          <a:xfrm>
            <a:off x="914400" y="2443150"/>
            <a:ext cx="7315200" cy="2314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p5:notes"/>
          <p:cNvSpPr>
            <a:spLocks noGrp="1" noRot="1" noChangeAspect="1"/>
          </p:cNvSpPr>
          <p:nvPr>
            <p:ph type="sldImg" idx="2"/>
          </p:nvPr>
        </p:nvSpPr>
        <p:spPr>
          <a:xfrm>
            <a:off x="1524300" y="385750"/>
            <a:ext cx="6096300" cy="1928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8c7df6d863_0_0:notes"/>
          <p:cNvSpPr txBox="1">
            <a:spLocks noGrp="1"/>
          </p:cNvSpPr>
          <p:nvPr>
            <p:ph type="body" idx="1"/>
          </p:nvPr>
        </p:nvSpPr>
        <p:spPr>
          <a:xfrm>
            <a:off x="914400" y="2443150"/>
            <a:ext cx="7315200" cy="23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g8c7df6d863_0_0:notes"/>
          <p:cNvSpPr>
            <a:spLocks noGrp="1" noRot="1" noChangeAspect="1"/>
          </p:cNvSpPr>
          <p:nvPr>
            <p:ph type="sldImg" idx="2"/>
          </p:nvPr>
        </p:nvSpPr>
        <p:spPr>
          <a:xfrm>
            <a:off x="1524300" y="385750"/>
            <a:ext cx="6096300" cy="1928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6:notes"/>
          <p:cNvSpPr txBox="1">
            <a:spLocks noGrp="1"/>
          </p:cNvSpPr>
          <p:nvPr>
            <p:ph type="body" idx="1"/>
          </p:nvPr>
        </p:nvSpPr>
        <p:spPr>
          <a:xfrm>
            <a:off x="914400" y="2443150"/>
            <a:ext cx="7315200" cy="2314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p6:notes"/>
          <p:cNvSpPr>
            <a:spLocks noGrp="1" noRot="1" noChangeAspect="1"/>
          </p:cNvSpPr>
          <p:nvPr>
            <p:ph type="sldImg" idx="2"/>
          </p:nvPr>
        </p:nvSpPr>
        <p:spPr>
          <a:xfrm>
            <a:off x="1524300" y="385750"/>
            <a:ext cx="6096300" cy="1928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7:notes"/>
          <p:cNvSpPr txBox="1">
            <a:spLocks noGrp="1"/>
          </p:cNvSpPr>
          <p:nvPr>
            <p:ph type="body" idx="1"/>
          </p:nvPr>
        </p:nvSpPr>
        <p:spPr>
          <a:xfrm>
            <a:off x="914400" y="2443150"/>
            <a:ext cx="7315200" cy="2314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p7:notes"/>
          <p:cNvSpPr>
            <a:spLocks noGrp="1" noRot="1" noChangeAspect="1"/>
          </p:cNvSpPr>
          <p:nvPr>
            <p:ph type="sldImg" idx="2"/>
          </p:nvPr>
        </p:nvSpPr>
        <p:spPr>
          <a:xfrm>
            <a:off x="1524300" y="385750"/>
            <a:ext cx="6096300" cy="1928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8:notes"/>
          <p:cNvSpPr txBox="1">
            <a:spLocks noGrp="1"/>
          </p:cNvSpPr>
          <p:nvPr>
            <p:ph type="body" idx="1"/>
          </p:nvPr>
        </p:nvSpPr>
        <p:spPr>
          <a:xfrm>
            <a:off x="914400" y="2443150"/>
            <a:ext cx="7315200" cy="2314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 name="Google Shape;168;p8:notes"/>
          <p:cNvSpPr>
            <a:spLocks noGrp="1" noRot="1" noChangeAspect="1"/>
          </p:cNvSpPr>
          <p:nvPr>
            <p:ph type="sldImg" idx="2"/>
          </p:nvPr>
        </p:nvSpPr>
        <p:spPr>
          <a:xfrm>
            <a:off x="1524300" y="385750"/>
            <a:ext cx="6096300" cy="1928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sz="1400" dirty="0">
              <a:solidFill>
                <a:schemeClr val="tx1"/>
              </a:solidFill>
            </a:endParaRP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29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09857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Shape 8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64" name="Shape 8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4609393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7D735D-F803-4FA1-969F-8BC70B278E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99376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32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508458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393700" y="692150"/>
            <a:ext cx="6148388" cy="34575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 name="Shape 63"/>
          <p:cNvSpPr txBox="1">
            <a:spLocks noGrp="1"/>
          </p:cNvSpPr>
          <p:nvPr>
            <p:ph type="body" idx="1"/>
          </p:nvPr>
        </p:nvSpPr>
        <p:spPr>
          <a:xfrm>
            <a:off x="693551" y="4380435"/>
            <a:ext cx="5548407" cy="4149885"/>
          </a:xfrm>
          <a:prstGeom prst="rect">
            <a:avLst/>
          </a:prstGeom>
          <a:noFill/>
          <a:ln>
            <a:noFill/>
          </a:ln>
        </p:spPr>
        <p:txBody>
          <a:bodyPr spcFirstLastPara="1" wrap="square" lIns="92312" tIns="92312" rIns="92312" bIns="92312" anchor="t" anchorCtr="0">
            <a:noAutofit/>
          </a:bodyPr>
          <a:lstStyle/>
          <a:p>
            <a:pPr lvl="1"/>
            <a:endParaRPr lang="en-US" sz="1100" dirty="0">
              <a:solidFill>
                <a:srgbClr val="000000"/>
              </a:solidFill>
              <a:latin typeface="Arial"/>
              <a:ea typeface="Arial"/>
              <a:cs typeface="Arial"/>
              <a:sym typeface="Arial"/>
            </a:endParaRPr>
          </a:p>
          <a:p>
            <a:pPr>
              <a:buClr>
                <a:srgbClr val="000000"/>
              </a:buClr>
              <a:buSzPts val="1100"/>
            </a:pPr>
            <a:endParaRPr sz="110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828279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34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081419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36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337630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38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840419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39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910426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8924c5e1ac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8924c5e1ac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6533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same issues and areas to consider for any self-care intervention, no different for digital</a:t>
            </a:r>
          </a:p>
          <a:p>
            <a:endParaRPr lang="en-US" dirty="0"/>
          </a:p>
          <a:p>
            <a:r>
              <a:rPr lang="en-US" dirty="0"/>
              <a:t>Self-care doesn’t mean all by yourself – essential to have some link to a licensed provider to answer questions, manage side effects, feel supported</a:t>
            </a:r>
          </a:p>
        </p:txBody>
      </p:sp>
      <p:sp>
        <p:nvSpPr>
          <p:cNvPr id="4" name="Slide Number Placeholder 3"/>
          <p:cNvSpPr>
            <a:spLocks noGrp="1"/>
          </p:cNvSpPr>
          <p:nvPr>
            <p:ph type="sldNum" sz="quarter" idx="5"/>
          </p:nvPr>
        </p:nvSpPr>
        <p:spPr/>
        <p:txBody>
          <a:bodyPr/>
          <a:lstStyle/>
          <a:p>
            <a:fld id="{39DC8183-A269-D443-914F-9E8106DFAF9E}" type="slidenum">
              <a:rPr lang="en-US" smtClean="0"/>
              <a:t>8</a:t>
            </a:fld>
            <a:endParaRPr lang="en-US"/>
          </a:p>
        </p:txBody>
      </p:sp>
    </p:spTree>
    <p:extLst>
      <p:ext uri="{BB962C8B-B14F-4D97-AF65-F5344CB8AC3E}">
        <p14:creationId xmlns:p14="http://schemas.microsoft.com/office/powerpoint/2010/main" val="2517833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DC8183-A269-D443-914F-9E8106DFAF9E}" type="slidenum">
              <a:rPr lang="en-US" smtClean="0"/>
              <a:t>9</a:t>
            </a:fld>
            <a:endParaRPr lang="en-US"/>
          </a:p>
        </p:txBody>
      </p:sp>
    </p:spTree>
    <p:extLst>
      <p:ext uri="{BB962C8B-B14F-4D97-AF65-F5344CB8AC3E}">
        <p14:creationId xmlns:p14="http://schemas.microsoft.com/office/powerpoint/2010/main" val="3881641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DC8183-A269-D443-914F-9E8106DFAF9E}" type="slidenum">
              <a:rPr lang="en-US" smtClean="0"/>
              <a:t>10</a:t>
            </a:fld>
            <a:endParaRPr lang="en-US"/>
          </a:p>
        </p:txBody>
      </p:sp>
    </p:spTree>
    <p:extLst>
      <p:ext uri="{BB962C8B-B14F-4D97-AF65-F5344CB8AC3E}">
        <p14:creationId xmlns:p14="http://schemas.microsoft.com/office/powerpoint/2010/main" val="566372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 shot of the My Journey </a:t>
            </a:r>
            <a:r>
              <a:rPr lang="en-US" dirty="0" err="1"/>
              <a:t>PrEP</a:t>
            </a:r>
            <a:r>
              <a:rPr lang="en-US" dirty="0"/>
              <a:t> app from </a:t>
            </a:r>
            <a:r>
              <a:rPr lang="en-US" dirty="0" err="1"/>
              <a:t>WitsRHI</a:t>
            </a:r>
            <a:r>
              <a:rPr lang="en-US" dirty="0"/>
              <a:t> – they have been very mindful of creating apps that are functional on many device models, have very low data to download, and do NOT do frequent updates</a:t>
            </a:r>
          </a:p>
        </p:txBody>
      </p:sp>
      <p:sp>
        <p:nvSpPr>
          <p:cNvPr id="4" name="Slide Number Placeholder 3"/>
          <p:cNvSpPr>
            <a:spLocks noGrp="1"/>
          </p:cNvSpPr>
          <p:nvPr>
            <p:ph type="sldNum" sz="quarter" idx="5"/>
          </p:nvPr>
        </p:nvSpPr>
        <p:spPr/>
        <p:txBody>
          <a:bodyPr/>
          <a:lstStyle/>
          <a:p>
            <a:fld id="{39DC8183-A269-D443-914F-9E8106DFAF9E}" type="slidenum">
              <a:rPr lang="en-US" smtClean="0"/>
              <a:t>11</a:t>
            </a:fld>
            <a:endParaRPr lang="en-US"/>
          </a:p>
        </p:txBody>
      </p:sp>
    </p:spTree>
    <p:extLst>
      <p:ext uri="{BB962C8B-B14F-4D97-AF65-F5344CB8AC3E}">
        <p14:creationId xmlns:p14="http://schemas.microsoft.com/office/powerpoint/2010/main" val="3784951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5"/>
          </p:nvPr>
        </p:nvSpPr>
        <p:spPr/>
        <p:txBody>
          <a:bodyPr/>
          <a:lstStyle/>
          <a:p>
            <a:fld id="{39DC8183-A269-D443-914F-9E8106DFAF9E}" type="slidenum">
              <a:rPr lang="en-US" smtClean="0"/>
              <a:t>12</a:t>
            </a:fld>
            <a:endParaRPr lang="en-US"/>
          </a:p>
        </p:txBody>
      </p:sp>
    </p:spTree>
    <p:extLst>
      <p:ext uri="{BB962C8B-B14F-4D97-AF65-F5344CB8AC3E}">
        <p14:creationId xmlns:p14="http://schemas.microsoft.com/office/powerpoint/2010/main" val="2778339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5"/>
          </p:nvPr>
        </p:nvSpPr>
        <p:spPr/>
        <p:txBody>
          <a:bodyPr/>
          <a:lstStyle/>
          <a:p>
            <a:fld id="{39DC8183-A269-D443-914F-9E8106DFAF9E}" type="slidenum">
              <a:rPr lang="en-US" smtClean="0"/>
              <a:t>13</a:t>
            </a:fld>
            <a:endParaRPr lang="en-US"/>
          </a:p>
        </p:txBody>
      </p:sp>
    </p:spTree>
    <p:extLst>
      <p:ext uri="{BB962C8B-B14F-4D97-AF65-F5344CB8AC3E}">
        <p14:creationId xmlns:p14="http://schemas.microsoft.com/office/powerpoint/2010/main" val="711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5"/>
          </p:nvPr>
        </p:nvSpPr>
        <p:spPr/>
        <p:txBody>
          <a:bodyPr/>
          <a:lstStyle/>
          <a:p>
            <a:fld id="{39DC8183-A269-D443-914F-9E8106DFAF9E}" type="slidenum">
              <a:rPr lang="en-US" smtClean="0"/>
              <a:t>17</a:t>
            </a:fld>
            <a:endParaRPr lang="en-US"/>
          </a:p>
        </p:txBody>
      </p:sp>
    </p:spTree>
    <p:extLst>
      <p:ext uri="{BB962C8B-B14F-4D97-AF65-F5344CB8AC3E}">
        <p14:creationId xmlns:p14="http://schemas.microsoft.com/office/powerpoint/2010/main" val="3891743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88F5D-2F81-144D-9951-6E5A0E2E61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3A2E56-0521-BB48-8262-1E1F04A1A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D40AAF-7966-EF40-AAF2-22E383D9FEBB}"/>
              </a:ext>
            </a:extLst>
          </p:cNvPr>
          <p:cNvSpPr>
            <a:spLocks noGrp="1"/>
          </p:cNvSpPr>
          <p:nvPr>
            <p:ph type="dt" sz="half" idx="10"/>
          </p:nvPr>
        </p:nvSpPr>
        <p:spPr/>
        <p:txBody>
          <a:bodyPr/>
          <a:lstStyle/>
          <a:p>
            <a:fld id="{58DAFDEA-56A2-084C-8DDE-DB80ED1ECE14}" type="datetimeFigureOut">
              <a:rPr lang="en-US" smtClean="0"/>
              <a:t>7/22/2020</a:t>
            </a:fld>
            <a:endParaRPr lang="en-US"/>
          </a:p>
        </p:txBody>
      </p:sp>
      <p:sp>
        <p:nvSpPr>
          <p:cNvPr id="5" name="Footer Placeholder 4">
            <a:extLst>
              <a:ext uri="{FF2B5EF4-FFF2-40B4-BE49-F238E27FC236}">
                <a16:creationId xmlns:a16="http://schemas.microsoft.com/office/drawing/2014/main" id="{1A853687-B868-8D4B-9F49-A7BCA20B15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25A641-0739-BE4A-B7F2-792F696F0617}"/>
              </a:ext>
            </a:extLst>
          </p:cNvPr>
          <p:cNvSpPr>
            <a:spLocks noGrp="1"/>
          </p:cNvSpPr>
          <p:nvPr>
            <p:ph type="sldNum" sz="quarter" idx="12"/>
          </p:nvPr>
        </p:nvSpPr>
        <p:spPr/>
        <p:txBody>
          <a:bodyPr/>
          <a:lstStyle/>
          <a:p>
            <a:fld id="{18F55527-8941-A24A-AC1E-91B7048AECEA}" type="slidenum">
              <a:rPr lang="en-US" smtClean="0"/>
              <a:t>‹#›</a:t>
            </a:fld>
            <a:endParaRPr lang="en-US"/>
          </a:p>
        </p:txBody>
      </p:sp>
    </p:spTree>
    <p:extLst>
      <p:ext uri="{BB962C8B-B14F-4D97-AF65-F5344CB8AC3E}">
        <p14:creationId xmlns:p14="http://schemas.microsoft.com/office/powerpoint/2010/main" val="1046300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A48B4-E8E0-5F48-B21E-2E93E8C663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43DFCF-665D-AB4F-B7DB-5DD3D9A003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BE05BB-E3FA-2E49-8629-B9262E373ED9}"/>
              </a:ext>
            </a:extLst>
          </p:cNvPr>
          <p:cNvSpPr>
            <a:spLocks noGrp="1"/>
          </p:cNvSpPr>
          <p:nvPr>
            <p:ph type="dt" sz="half" idx="10"/>
          </p:nvPr>
        </p:nvSpPr>
        <p:spPr/>
        <p:txBody>
          <a:bodyPr/>
          <a:lstStyle/>
          <a:p>
            <a:fld id="{58DAFDEA-56A2-084C-8DDE-DB80ED1ECE14}" type="datetimeFigureOut">
              <a:rPr lang="en-US" smtClean="0"/>
              <a:t>7/22/2020</a:t>
            </a:fld>
            <a:endParaRPr lang="en-US"/>
          </a:p>
        </p:txBody>
      </p:sp>
      <p:sp>
        <p:nvSpPr>
          <p:cNvPr id="5" name="Footer Placeholder 4">
            <a:extLst>
              <a:ext uri="{FF2B5EF4-FFF2-40B4-BE49-F238E27FC236}">
                <a16:creationId xmlns:a16="http://schemas.microsoft.com/office/drawing/2014/main" id="{CD039D53-9F15-094E-8928-2E2AFE92B3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A6C6E4-BA7B-A44C-854D-D74B75299661}"/>
              </a:ext>
            </a:extLst>
          </p:cNvPr>
          <p:cNvSpPr>
            <a:spLocks noGrp="1"/>
          </p:cNvSpPr>
          <p:nvPr>
            <p:ph type="sldNum" sz="quarter" idx="12"/>
          </p:nvPr>
        </p:nvSpPr>
        <p:spPr/>
        <p:txBody>
          <a:bodyPr/>
          <a:lstStyle/>
          <a:p>
            <a:fld id="{18F55527-8941-A24A-AC1E-91B7048AECEA}" type="slidenum">
              <a:rPr lang="en-US" smtClean="0"/>
              <a:t>‹#›</a:t>
            </a:fld>
            <a:endParaRPr lang="en-US"/>
          </a:p>
        </p:txBody>
      </p:sp>
    </p:spTree>
    <p:extLst>
      <p:ext uri="{BB962C8B-B14F-4D97-AF65-F5344CB8AC3E}">
        <p14:creationId xmlns:p14="http://schemas.microsoft.com/office/powerpoint/2010/main" val="3991045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7A4861-B156-EF4C-88B5-9A770A98E9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F32A3C-4EED-0C4E-B0B5-8303152660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857DEF-CB38-1449-929C-49AE37516DC3}"/>
              </a:ext>
            </a:extLst>
          </p:cNvPr>
          <p:cNvSpPr>
            <a:spLocks noGrp="1"/>
          </p:cNvSpPr>
          <p:nvPr>
            <p:ph type="dt" sz="half" idx="10"/>
          </p:nvPr>
        </p:nvSpPr>
        <p:spPr/>
        <p:txBody>
          <a:bodyPr/>
          <a:lstStyle/>
          <a:p>
            <a:fld id="{58DAFDEA-56A2-084C-8DDE-DB80ED1ECE14}" type="datetimeFigureOut">
              <a:rPr lang="en-US" smtClean="0"/>
              <a:t>7/22/2020</a:t>
            </a:fld>
            <a:endParaRPr lang="en-US"/>
          </a:p>
        </p:txBody>
      </p:sp>
      <p:sp>
        <p:nvSpPr>
          <p:cNvPr id="5" name="Footer Placeholder 4">
            <a:extLst>
              <a:ext uri="{FF2B5EF4-FFF2-40B4-BE49-F238E27FC236}">
                <a16:creationId xmlns:a16="http://schemas.microsoft.com/office/drawing/2014/main" id="{970CDB44-6AC5-DE47-B951-3C570B59FD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6ECE1D-37C6-984B-AE9E-FBAFC8491D02}"/>
              </a:ext>
            </a:extLst>
          </p:cNvPr>
          <p:cNvSpPr>
            <a:spLocks noGrp="1"/>
          </p:cNvSpPr>
          <p:nvPr>
            <p:ph type="sldNum" sz="quarter" idx="12"/>
          </p:nvPr>
        </p:nvSpPr>
        <p:spPr/>
        <p:txBody>
          <a:bodyPr/>
          <a:lstStyle/>
          <a:p>
            <a:fld id="{18F55527-8941-A24A-AC1E-91B7048AECEA}" type="slidenum">
              <a:rPr lang="en-US" smtClean="0"/>
              <a:t>‹#›</a:t>
            </a:fld>
            <a:endParaRPr lang="en-US"/>
          </a:p>
        </p:txBody>
      </p:sp>
    </p:spTree>
    <p:extLst>
      <p:ext uri="{BB962C8B-B14F-4D97-AF65-F5344CB8AC3E}">
        <p14:creationId xmlns:p14="http://schemas.microsoft.com/office/powerpoint/2010/main" val="3499190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lank" type="obj">
  <p:cSld name="Blank">
    <p:bg>
      <p:bgPr>
        <a:solidFill>
          <a:schemeClr val="lt1"/>
        </a:solidFill>
        <a:effectLst/>
      </p:bgPr>
    </p:bg>
    <p:spTree>
      <p:nvGrpSpPr>
        <p:cNvPr id="1" name="Shape 12"/>
        <p:cNvGrpSpPr/>
        <p:nvPr/>
      </p:nvGrpSpPr>
      <p:grpSpPr>
        <a:xfrm>
          <a:off x="0" y="0"/>
          <a:ext cx="0" cy="0"/>
          <a:chOff x="0" y="0"/>
          <a:chExt cx="0" cy="0"/>
        </a:xfrm>
      </p:grpSpPr>
      <p:sp>
        <p:nvSpPr>
          <p:cNvPr id="13" name="Google Shape;13;p2"/>
          <p:cNvSpPr txBox="1">
            <a:spLocks noGrp="1"/>
          </p:cNvSpPr>
          <p:nvPr>
            <p:ph type="ftr" idx="11"/>
          </p:nvPr>
        </p:nvSpPr>
        <p:spPr>
          <a:xfrm>
            <a:off x="4145280" y="6377941"/>
            <a:ext cx="3901440" cy="3429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dt" idx="10"/>
          </p:nvPr>
        </p:nvSpPr>
        <p:spPr>
          <a:xfrm>
            <a:off x="609600" y="6377941"/>
            <a:ext cx="2804160" cy="3429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sldNum" idx="12"/>
          </p:nvPr>
        </p:nvSpPr>
        <p:spPr>
          <a:xfrm>
            <a:off x="8778240" y="6377941"/>
            <a:ext cx="2804160" cy="342900"/>
          </a:xfrm>
          <a:prstGeom prst="rect">
            <a:avLst/>
          </a:prstGeom>
          <a:noFill/>
          <a:ln>
            <a:noFill/>
          </a:ln>
        </p:spPr>
        <p:txBody>
          <a:bodyPr spcFirstLastPara="1" wrap="square" lIns="0" tIns="0" rIns="0" bIns="0" anchor="t"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99871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Only">
  <p:cSld name="Title Only">
    <p:bg>
      <p:bgPr>
        <a:solidFill>
          <a:schemeClr val="lt1"/>
        </a:solidFill>
        <a:effectLst/>
      </p:bgPr>
    </p:bg>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4940300" y="3763940"/>
            <a:ext cx="2311400" cy="602827"/>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3733" b="0" i="0">
                <a:solidFill>
                  <a:srgbClr val="E3167D"/>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3"/>
          <p:cNvSpPr txBox="1">
            <a:spLocks noGrp="1"/>
          </p:cNvSpPr>
          <p:nvPr>
            <p:ph type="ftr" idx="11"/>
          </p:nvPr>
        </p:nvSpPr>
        <p:spPr>
          <a:xfrm>
            <a:off x="4145280" y="6377941"/>
            <a:ext cx="3901440" cy="3429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dt" idx="10"/>
          </p:nvPr>
        </p:nvSpPr>
        <p:spPr>
          <a:xfrm>
            <a:off x="609600" y="6377941"/>
            <a:ext cx="2804160" cy="3429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778240" y="6377941"/>
            <a:ext cx="2804160" cy="342900"/>
          </a:xfrm>
          <a:prstGeom prst="rect">
            <a:avLst/>
          </a:prstGeom>
          <a:noFill/>
          <a:ln>
            <a:noFill/>
          </a:ln>
        </p:spPr>
        <p:txBody>
          <a:bodyPr spcFirstLastPara="1" wrap="square" lIns="0" tIns="0" rIns="0" bIns="0" anchor="t"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37324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940300" y="3763940"/>
            <a:ext cx="2311400" cy="602827"/>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3733" b="0" i="0">
                <a:solidFill>
                  <a:srgbClr val="E3167D"/>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98434" y="1154177"/>
            <a:ext cx="10395132" cy="1476585"/>
          </a:xfrm>
          <a:prstGeom prst="rect">
            <a:avLst/>
          </a:prstGeom>
          <a:noFill/>
          <a:ln>
            <a:noFill/>
          </a:ln>
        </p:spPr>
        <p:txBody>
          <a:bodyPr spcFirstLastPara="1" wrap="square" lIns="0" tIns="0" rIns="0" bIns="0" anchor="t" anchorCtr="0">
            <a:noAutofit/>
          </a:bodyPr>
          <a:lstStyle>
            <a:lvl1pPr marL="609585" lvl="0" indent="-304792" algn="l">
              <a:spcBef>
                <a:spcPts val="0"/>
              </a:spcBef>
              <a:spcAft>
                <a:spcPts val="0"/>
              </a:spcAft>
              <a:buSzPts val="1400"/>
              <a:buNone/>
              <a:defRPr b="0" i="0">
                <a:solidFill>
                  <a:schemeClr val="dk1"/>
                </a:solidFill>
              </a:defRPr>
            </a:lvl1pPr>
            <a:lvl2pPr marL="1219170" lvl="1" indent="-304792" algn="l">
              <a:spcBef>
                <a:spcPts val="0"/>
              </a:spcBef>
              <a:spcAft>
                <a:spcPts val="0"/>
              </a:spcAft>
              <a:buSzPts val="1400"/>
              <a:buNone/>
              <a:defRPr/>
            </a:lvl2pPr>
            <a:lvl3pPr marL="1828754" lvl="2" indent="-304792" algn="l">
              <a:spcBef>
                <a:spcPts val="0"/>
              </a:spcBef>
              <a:spcAft>
                <a:spcPts val="0"/>
              </a:spcAft>
              <a:buSzPts val="1400"/>
              <a:buNone/>
              <a:defRPr/>
            </a:lvl3pPr>
            <a:lvl4pPr marL="2438339" lvl="3" indent="-304792" algn="l">
              <a:spcBef>
                <a:spcPts val="0"/>
              </a:spcBef>
              <a:spcAft>
                <a:spcPts val="0"/>
              </a:spcAft>
              <a:buSzPts val="1400"/>
              <a:buNone/>
              <a:defRPr/>
            </a:lvl4pPr>
            <a:lvl5pPr marL="3047924" lvl="4" indent="-304792" algn="l">
              <a:spcBef>
                <a:spcPts val="0"/>
              </a:spcBef>
              <a:spcAft>
                <a:spcPts val="0"/>
              </a:spcAft>
              <a:buSzPts val="1400"/>
              <a:buNone/>
              <a:defRPr/>
            </a:lvl5pPr>
            <a:lvl6pPr marL="3657509" lvl="5" indent="-304792" algn="l">
              <a:spcBef>
                <a:spcPts val="0"/>
              </a:spcBef>
              <a:spcAft>
                <a:spcPts val="0"/>
              </a:spcAft>
              <a:buSzPts val="1400"/>
              <a:buNone/>
              <a:defRPr/>
            </a:lvl6pPr>
            <a:lvl7pPr marL="4267093" lvl="6" indent="-304792" algn="l">
              <a:spcBef>
                <a:spcPts val="0"/>
              </a:spcBef>
              <a:spcAft>
                <a:spcPts val="0"/>
              </a:spcAft>
              <a:buSzPts val="1400"/>
              <a:buNone/>
              <a:defRPr/>
            </a:lvl7pPr>
            <a:lvl8pPr marL="4876678" lvl="7" indent="-304792" algn="l">
              <a:spcBef>
                <a:spcPts val="0"/>
              </a:spcBef>
              <a:spcAft>
                <a:spcPts val="0"/>
              </a:spcAft>
              <a:buSzPts val="1400"/>
              <a:buNone/>
              <a:defRPr/>
            </a:lvl8pPr>
            <a:lvl9pPr marL="5486263" lvl="8" indent="-304792" algn="l">
              <a:spcBef>
                <a:spcPts val="0"/>
              </a:spcBef>
              <a:spcAft>
                <a:spcPts val="0"/>
              </a:spcAft>
              <a:buSzPts val="1400"/>
              <a:buNone/>
              <a:defRPr/>
            </a:lvl9pPr>
          </a:lstStyle>
          <a:p>
            <a:endParaRPr/>
          </a:p>
        </p:txBody>
      </p:sp>
      <p:sp>
        <p:nvSpPr>
          <p:cNvPr id="24" name="Google Shape;24;p4"/>
          <p:cNvSpPr txBox="1">
            <a:spLocks noGrp="1"/>
          </p:cNvSpPr>
          <p:nvPr>
            <p:ph type="ftr" idx="11"/>
          </p:nvPr>
        </p:nvSpPr>
        <p:spPr>
          <a:xfrm>
            <a:off x="4145280" y="6377941"/>
            <a:ext cx="3901440" cy="3429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dt" idx="10"/>
          </p:nvPr>
        </p:nvSpPr>
        <p:spPr>
          <a:xfrm>
            <a:off x="609600" y="6377941"/>
            <a:ext cx="2804160" cy="3429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778240" y="6377941"/>
            <a:ext cx="2804160" cy="342900"/>
          </a:xfrm>
          <a:prstGeom prst="rect">
            <a:avLst/>
          </a:prstGeom>
          <a:noFill/>
          <a:ln>
            <a:noFill/>
          </a:ln>
        </p:spPr>
        <p:txBody>
          <a:bodyPr spcFirstLastPara="1" wrap="square" lIns="0" tIns="0" rIns="0" bIns="0" anchor="t"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330542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7"/>
        <p:cNvGrpSpPr/>
        <p:nvPr/>
      </p:nvGrpSpPr>
      <p:grpSpPr>
        <a:xfrm>
          <a:off x="0" y="0"/>
          <a:ext cx="0" cy="0"/>
          <a:chOff x="0" y="0"/>
          <a:chExt cx="0" cy="0"/>
        </a:xfrm>
      </p:grpSpPr>
      <p:sp>
        <p:nvSpPr>
          <p:cNvPr id="28" name="Google Shape;28;p5"/>
          <p:cNvSpPr txBox="1">
            <a:spLocks noGrp="1"/>
          </p:cNvSpPr>
          <p:nvPr>
            <p:ph type="ctrTitle"/>
          </p:nvPr>
        </p:nvSpPr>
        <p:spPr>
          <a:xfrm>
            <a:off x="914400" y="2125981"/>
            <a:ext cx="10363200" cy="144018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subTitle" idx="1"/>
          </p:nvPr>
        </p:nvSpPr>
        <p:spPr>
          <a:xfrm>
            <a:off x="1828800" y="3840481"/>
            <a:ext cx="8534400" cy="1714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5"/>
          <p:cNvSpPr txBox="1">
            <a:spLocks noGrp="1"/>
          </p:cNvSpPr>
          <p:nvPr>
            <p:ph type="ftr" idx="11"/>
          </p:nvPr>
        </p:nvSpPr>
        <p:spPr>
          <a:xfrm>
            <a:off x="4145280" y="6377941"/>
            <a:ext cx="3901440" cy="3429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dt" idx="10"/>
          </p:nvPr>
        </p:nvSpPr>
        <p:spPr>
          <a:xfrm>
            <a:off x="609600" y="6377941"/>
            <a:ext cx="2804160" cy="3429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778240" y="6377941"/>
            <a:ext cx="2804160" cy="342900"/>
          </a:xfrm>
          <a:prstGeom prst="rect">
            <a:avLst/>
          </a:prstGeom>
          <a:noFill/>
          <a:ln>
            <a:noFill/>
          </a:ln>
        </p:spPr>
        <p:txBody>
          <a:bodyPr spcFirstLastPara="1" wrap="square" lIns="0" tIns="0" rIns="0" bIns="0" anchor="t"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11132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940300" y="3763940"/>
            <a:ext cx="2311400" cy="602827"/>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3733" b="0" i="0">
                <a:solidFill>
                  <a:srgbClr val="E3167D"/>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609600" y="1577340"/>
            <a:ext cx="5303520" cy="4526280"/>
          </a:xfrm>
          <a:prstGeom prst="rect">
            <a:avLst/>
          </a:prstGeom>
          <a:noFill/>
          <a:ln>
            <a:noFill/>
          </a:ln>
        </p:spPr>
        <p:txBody>
          <a:bodyPr spcFirstLastPara="1" wrap="square" lIns="0" tIns="0" rIns="0" bIns="0" anchor="t" anchorCtr="0">
            <a:noAutofit/>
          </a:bodyPr>
          <a:lstStyle>
            <a:lvl1pPr marL="609585" lvl="0" indent="-304792" algn="l">
              <a:spcBef>
                <a:spcPts val="0"/>
              </a:spcBef>
              <a:spcAft>
                <a:spcPts val="0"/>
              </a:spcAft>
              <a:buSzPts val="1400"/>
              <a:buNone/>
              <a:defRPr/>
            </a:lvl1pPr>
            <a:lvl2pPr marL="1219170" lvl="1" indent="-304792" algn="l">
              <a:spcBef>
                <a:spcPts val="0"/>
              </a:spcBef>
              <a:spcAft>
                <a:spcPts val="0"/>
              </a:spcAft>
              <a:buSzPts val="1400"/>
              <a:buNone/>
              <a:defRPr/>
            </a:lvl2pPr>
            <a:lvl3pPr marL="1828754" lvl="2" indent="-304792" algn="l">
              <a:spcBef>
                <a:spcPts val="0"/>
              </a:spcBef>
              <a:spcAft>
                <a:spcPts val="0"/>
              </a:spcAft>
              <a:buSzPts val="1400"/>
              <a:buNone/>
              <a:defRPr/>
            </a:lvl3pPr>
            <a:lvl4pPr marL="2438339" lvl="3" indent="-304792" algn="l">
              <a:spcBef>
                <a:spcPts val="0"/>
              </a:spcBef>
              <a:spcAft>
                <a:spcPts val="0"/>
              </a:spcAft>
              <a:buSzPts val="1400"/>
              <a:buNone/>
              <a:defRPr/>
            </a:lvl4pPr>
            <a:lvl5pPr marL="3047924" lvl="4" indent="-304792" algn="l">
              <a:spcBef>
                <a:spcPts val="0"/>
              </a:spcBef>
              <a:spcAft>
                <a:spcPts val="0"/>
              </a:spcAft>
              <a:buSzPts val="1400"/>
              <a:buNone/>
              <a:defRPr/>
            </a:lvl5pPr>
            <a:lvl6pPr marL="3657509" lvl="5" indent="-304792" algn="l">
              <a:spcBef>
                <a:spcPts val="0"/>
              </a:spcBef>
              <a:spcAft>
                <a:spcPts val="0"/>
              </a:spcAft>
              <a:buSzPts val="1400"/>
              <a:buNone/>
              <a:defRPr/>
            </a:lvl6pPr>
            <a:lvl7pPr marL="4267093" lvl="6" indent="-304792" algn="l">
              <a:spcBef>
                <a:spcPts val="0"/>
              </a:spcBef>
              <a:spcAft>
                <a:spcPts val="0"/>
              </a:spcAft>
              <a:buSzPts val="1400"/>
              <a:buNone/>
              <a:defRPr/>
            </a:lvl7pPr>
            <a:lvl8pPr marL="4876678" lvl="7" indent="-304792" algn="l">
              <a:spcBef>
                <a:spcPts val="0"/>
              </a:spcBef>
              <a:spcAft>
                <a:spcPts val="0"/>
              </a:spcAft>
              <a:buSzPts val="1400"/>
              <a:buNone/>
              <a:defRPr/>
            </a:lvl8pPr>
            <a:lvl9pPr marL="5486263" lvl="8" indent="-304792" algn="l">
              <a:spcBef>
                <a:spcPts val="0"/>
              </a:spcBef>
              <a:spcAft>
                <a:spcPts val="0"/>
              </a:spcAft>
              <a:buSzPts val="1400"/>
              <a:buNone/>
              <a:defRPr/>
            </a:lvl9pPr>
          </a:lstStyle>
          <a:p>
            <a:endParaRPr/>
          </a:p>
        </p:txBody>
      </p:sp>
      <p:sp>
        <p:nvSpPr>
          <p:cNvPr id="36" name="Google Shape;36;p6"/>
          <p:cNvSpPr txBox="1">
            <a:spLocks noGrp="1"/>
          </p:cNvSpPr>
          <p:nvPr>
            <p:ph type="body" idx="2"/>
          </p:nvPr>
        </p:nvSpPr>
        <p:spPr>
          <a:xfrm>
            <a:off x="6278880" y="1577340"/>
            <a:ext cx="5303520" cy="4526280"/>
          </a:xfrm>
          <a:prstGeom prst="rect">
            <a:avLst/>
          </a:prstGeom>
          <a:noFill/>
          <a:ln>
            <a:noFill/>
          </a:ln>
        </p:spPr>
        <p:txBody>
          <a:bodyPr spcFirstLastPara="1" wrap="square" lIns="0" tIns="0" rIns="0" bIns="0" anchor="t" anchorCtr="0">
            <a:noAutofit/>
          </a:bodyPr>
          <a:lstStyle>
            <a:lvl1pPr marL="609585" lvl="0" indent="-304792" algn="l">
              <a:spcBef>
                <a:spcPts val="0"/>
              </a:spcBef>
              <a:spcAft>
                <a:spcPts val="0"/>
              </a:spcAft>
              <a:buSzPts val="1400"/>
              <a:buNone/>
              <a:defRPr/>
            </a:lvl1pPr>
            <a:lvl2pPr marL="1219170" lvl="1" indent="-304792" algn="l">
              <a:spcBef>
                <a:spcPts val="0"/>
              </a:spcBef>
              <a:spcAft>
                <a:spcPts val="0"/>
              </a:spcAft>
              <a:buSzPts val="1400"/>
              <a:buNone/>
              <a:defRPr/>
            </a:lvl2pPr>
            <a:lvl3pPr marL="1828754" lvl="2" indent="-304792" algn="l">
              <a:spcBef>
                <a:spcPts val="0"/>
              </a:spcBef>
              <a:spcAft>
                <a:spcPts val="0"/>
              </a:spcAft>
              <a:buSzPts val="1400"/>
              <a:buNone/>
              <a:defRPr/>
            </a:lvl3pPr>
            <a:lvl4pPr marL="2438339" lvl="3" indent="-304792" algn="l">
              <a:spcBef>
                <a:spcPts val="0"/>
              </a:spcBef>
              <a:spcAft>
                <a:spcPts val="0"/>
              </a:spcAft>
              <a:buSzPts val="1400"/>
              <a:buNone/>
              <a:defRPr/>
            </a:lvl4pPr>
            <a:lvl5pPr marL="3047924" lvl="4" indent="-304792" algn="l">
              <a:spcBef>
                <a:spcPts val="0"/>
              </a:spcBef>
              <a:spcAft>
                <a:spcPts val="0"/>
              </a:spcAft>
              <a:buSzPts val="1400"/>
              <a:buNone/>
              <a:defRPr/>
            </a:lvl5pPr>
            <a:lvl6pPr marL="3657509" lvl="5" indent="-304792" algn="l">
              <a:spcBef>
                <a:spcPts val="0"/>
              </a:spcBef>
              <a:spcAft>
                <a:spcPts val="0"/>
              </a:spcAft>
              <a:buSzPts val="1400"/>
              <a:buNone/>
              <a:defRPr/>
            </a:lvl6pPr>
            <a:lvl7pPr marL="4267093" lvl="6" indent="-304792" algn="l">
              <a:spcBef>
                <a:spcPts val="0"/>
              </a:spcBef>
              <a:spcAft>
                <a:spcPts val="0"/>
              </a:spcAft>
              <a:buSzPts val="1400"/>
              <a:buNone/>
              <a:defRPr/>
            </a:lvl7pPr>
            <a:lvl8pPr marL="4876678" lvl="7" indent="-304792" algn="l">
              <a:spcBef>
                <a:spcPts val="0"/>
              </a:spcBef>
              <a:spcAft>
                <a:spcPts val="0"/>
              </a:spcAft>
              <a:buSzPts val="1400"/>
              <a:buNone/>
              <a:defRPr/>
            </a:lvl8pPr>
            <a:lvl9pPr marL="5486263" lvl="8" indent="-304792" algn="l">
              <a:spcBef>
                <a:spcPts val="0"/>
              </a:spcBef>
              <a:spcAft>
                <a:spcPts val="0"/>
              </a:spcAft>
              <a:buSzPts val="1400"/>
              <a:buNone/>
              <a:defRPr/>
            </a:lvl9pPr>
          </a:lstStyle>
          <a:p>
            <a:endParaRPr/>
          </a:p>
        </p:txBody>
      </p:sp>
      <p:sp>
        <p:nvSpPr>
          <p:cNvPr id="37" name="Google Shape;37;p6"/>
          <p:cNvSpPr txBox="1">
            <a:spLocks noGrp="1"/>
          </p:cNvSpPr>
          <p:nvPr>
            <p:ph type="ftr" idx="11"/>
          </p:nvPr>
        </p:nvSpPr>
        <p:spPr>
          <a:xfrm>
            <a:off x="4145280" y="6377941"/>
            <a:ext cx="3901440" cy="3429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dt" idx="10"/>
          </p:nvPr>
        </p:nvSpPr>
        <p:spPr>
          <a:xfrm>
            <a:off x="609600" y="6377941"/>
            <a:ext cx="2804160" cy="3429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778240" y="6377941"/>
            <a:ext cx="2804160" cy="342900"/>
          </a:xfrm>
          <a:prstGeom prst="rect">
            <a:avLst/>
          </a:prstGeom>
          <a:noFill/>
          <a:ln>
            <a:noFill/>
          </a:ln>
        </p:spPr>
        <p:txBody>
          <a:bodyPr spcFirstLastPara="1" wrap="square" lIns="0" tIns="0" rIns="0" bIns="0" anchor="t"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382456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
        <p:cNvGrpSpPr/>
        <p:nvPr/>
      </p:nvGrpSpPr>
      <p:grpSpPr>
        <a:xfrm>
          <a:off x="0" y="0"/>
          <a:ext cx="0" cy="0"/>
          <a:chOff x="0" y="0"/>
          <a:chExt cx="0" cy="0"/>
        </a:xfrm>
      </p:grpSpPr>
      <p:sp>
        <p:nvSpPr>
          <p:cNvPr id="11" name="Google Shape;11;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pic>
        <p:nvPicPr>
          <p:cNvPr id="12" name="Google Shape;12;p2"/>
          <p:cNvPicPr preferRelativeResize="0"/>
          <p:nvPr/>
        </p:nvPicPr>
        <p:blipFill>
          <a:blip r:embed="rId2">
            <a:alphaModFix/>
          </a:blip>
          <a:stretch>
            <a:fillRect/>
          </a:stretch>
        </p:blipFill>
        <p:spPr>
          <a:xfrm>
            <a:off x="10925674" y="6314100"/>
            <a:ext cx="1192693" cy="524800"/>
          </a:xfrm>
          <a:prstGeom prst="rect">
            <a:avLst/>
          </a:prstGeom>
          <a:noFill/>
          <a:ln>
            <a:noFill/>
          </a:ln>
        </p:spPr>
      </p:pic>
      <p:pic>
        <p:nvPicPr>
          <p:cNvPr id="13" name="Google Shape;13;p2"/>
          <p:cNvPicPr preferRelativeResize="0"/>
          <p:nvPr/>
        </p:nvPicPr>
        <p:blipFill rotWithShape="1">
          <a:blip r:embed="rId3">
            <a:alphaModFix amt="49000"/>
          </a:blip>
          <a:srcRect b="7935"/>
          <a:stretch/>
        </p:blipFill>
        <p:spPr>
          <a:xfrm>
            <a:off x="7226334" y="0"/>
            <a:ext cx="4965663" cy="6858000"/>
          </a:xfrm>
          <a:prstGeom prst="rect">
            <a:avLst/>
          </a:prstGeom>
          <a:noFill/>
          <a:ln>
            <a:noFill/>
          </a:ln>
        </p:spPr>
      </p:pic>
      <p:sp>
        <p:nvSpPr>
          <p:cNvPr id="14" name="Google Shape;14;p2"/>
          <p:cNvSpPr/>
          <p:nvPr/>
        </p:nvSpPr>
        <p:spPr>
          <a:xfrm>
            <a:off x="0" y="0"/>
            <a:ext cx="7230000" cy="6858000"/>
          </a:xfrm>
          <a:prstGeom prst="rect">
            <a:avLst/>
          </a:prstGeom>
          <a:solidFill>
            <a:srgbClr val="0A56A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txBox="1">
            <a:spLocks noGrp="1"/>
          </p:cNvSpPr>
          <p:nvPr>
            <p:ph type="ctrTitle"/>
          </p:nvPr>
        </p:nvSpPr>
        <p:spPr>
          <a:xfrm>
            <a:off x="415600" y="719633"/>
            <a:ext cx="6678400" cy="1710000"/>
          </a:xfrm>
          <a:prstGeom prst="rect">
            <a:avLst/>
          </a:prstGeom>
        </p:spPr>
        <p:txBody>
          <a:bodyPr spcFirstLastPara="1" wrap="square" lIns="91425" tIns="91425" rIns="91425" bIns="91425" anchor="t" anchorCtr="0">
            <a:noAutofit/>
          </a:bodyPr>
          <a:lstStyle>
            <a:lvl1pPr lvl="0">
              <a:spcBef>
                <a:spcPts val="0"/>
              </a:spcBef>
              <a:spcAft>
                <a:spcPts val="0"/>
              </a:spcAft>
              <a:buClr>
                <a:srgbClr val="FFFFFF"/>
              </a:buClr>
              <a:buSzPts val="3600"/>
              <a:buNone/>
              <a:defRPr sz="4800">
                <a:solidFill>
                  <a:srgbClr val="FFFFFF"/>
                </a:solidFill>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16" name="Google Shape;16;p2"/>
          <p:cNvSpPr txBox="1">
            <a:spLocks noGrp="1"/>
          </p:cNvSpPr>
          <p:nvPr>
            <p:ph type="subTitle" idx="1"/>
          </p:nvPr>
        </p:nvSpPr>
        <p:spPr>
          <a:xfrm>
            <a:off x="415600" y="2504747"/>
            <a:ext cx="5656800" cy="98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rgbClr val="FFFFFF"/>
              </a:buClr>
              <a:buSzPts val="1600"/>
              <a:buNone/>
              <a:defRPr sz="2133">
                <a:solidFill>
                  <a:srgbClr val="FFFFFF"/>
                </a:solidFill>
              </a:defRPr>
            </a:lvl1pPr>
            <a:lvl2pPr lvl="1">
              <a:lnSpc>
                <a:spcPct val="100000"/>
              </a:lnSpc>
              <a:spcBef>
                <a:spcPts val="0"/>
              </a:spcBef>
              <a:spcAft>
                <a:spcPts val="0"/>
              </a:spcAft>
              <a:buClr>
                <a:schemeClr val="lt2"/>
              </a:buClr>
              <a:buSzPts val="1600"/>
              <a:buNone/>
              <a:defRPr sz="2133">
                <a:solidFill>
                  <a:schemeClr val="lt2"/>
                </a:solidFill>
              </a:defRPr>
            </a:lvl2pPr>
            <a:lvl3pPr lvl="2">
              <a:lnSpc>
                <a:spcPct val="100000"/>
              </a:lnSpc>
              <a:spcBef>
                <a:spcPts val="0"/>
              </a:spcBef>
              <a:spcAft>
                <a:spcPts val="0"/>
              </a:spcAft>
              <a:buClr>
                <a:schemeClr val="lt2"/>
              </a:buClr>
              <a:buSzPts val="1600"/>
              <a:buNone/>
              <a:defRPr sz="2133">
                <a:solidFill>
                  <a:schemeClr val="lt2"/>
                </a:solidFill>
              </a:defRPr>
            </a:lvl3pPr>
            <a:lvl4pPr lvl="3">
              <a:lnSpc>
                <a:spcPct val="100000"/>
              </a:lnSpc>
              <a:spcBef>
                <a:spcPts val="0"/>
              </a:spcBef>
              <a:spcAft>
                <a:spcPts val="0"/>
              </a:spcAft>
              <a:buClr>
                <a:schemeClr val="lt2"/>
              </a:buClr>
              <a:buSzPts val="1600"/>
              <a:buNone/>
              <a:defRPr sz="2133">
                <a:solidFill>
                  <a:schemeClr val="lt2"/>
                </a:solidFill>
              </a:defRPr>
            </a:lvl4pPr>
            <a:lvl5pPr lvl="4">
              <a:lnSpc>
                <a:spcPct val="100000"/>
              </a:lnSpc>
              <a:spcBef>
                <a:spcPts val="0"/>
              </a:spcBef>
              <a:spcAft>
                <a:spcPts val="0"/>
              </a:spcAft>
              <a:buClr>
                <a:schemeClr val="lt2"/>
              </a:buClr>
              <a:buSzPts val="1600"/>
              <a:buNone/>
              <a:defRPr sz="2133">
                <a:solidFill>
                  <a:schemeClr val="lt2"/>
                </a:solidFill>
              </a:defRPr>
            </a:lvl5pPr>
            <a:lvl6pPr lvl="5">
              <a:lnSpc>
                <a:spcPct val="100000"/>
              </a:lnSpc>
              <a:spcBef>
                <a:spcPts val="0"/>
              </a:spcBef>
              <a:spcAft>
                <a:spcPts val="0"/>
              </a:spcAft>
              <a:buClr>
                <a:schemeClr val="lt2"/>
              </a:buClr>
              <a:buSzPts val="1600"/>
              <a:buNone/>
              <a:defRPr sz="2133">
                <a:solidFill>
                  <a:schemeClr val="lt2"/>
                </a:solidFill>
              </a:defRPr>
            </a:lvl6pPr>
            <a:lvl7pPr lvl="6">
              <a:lnSpc>
                <a:spcPct val="100000"/>
              </a:lnSpc>
              <a:spcBef>
                <a:spcPts val="0"/>
              </a:spcBef>
              <a:spcAft>
                <a:spcPts val="0"/>
              </a:spcAft>
              <a:buClr>
                <a:schemeClr val="lt2"/>
              </a:buClr>
              <a:buSzPts val="1600"/>
              <a:buNone/>
              <a:defRPr sz="2133">
                <a:solidFill>
                  <a:schemeClr val="lt2"/>
                </a:solidFill>
              </a:defRPr>
            </a:lvl7pPr>
            <a:lvl8pPr lvl="7">
              <a:lnSpc>
                <a:spcPct val="100000"/>
              </a:lnSpc>
              <a:spcBef>
                <a:spcPts val="0"/>
              </a:spcBef>
              <a:spcAft>
                <a:spcPts val="0"/>
              </a:spcAft>
              <a:buClr>
                <a:schemeClr val="lt2"/>
              </a:buClr>
              <a:buSzPts val="1600"/>
              <a:buNone/>
              <a:defRPr sz="2133">
                <a:solidFill>
                  <a:schemeClr val="lt2"/>
                </a:solidFill>
              </a:defRPr>
            </a:lvl8pPr>
            <a:lvl9pPr lvl="8">
              <a:lnSpc>
                <a:spcPct val="100000"/>
              </a:lnSpc>
              <a:spcBef>
                <a:spcPts val="0"/>
              </a:spcBef>
              <a:spcAft>
                <a:spcPts val="0"/>
              </a:spcAft>
              <a:buClr>
                <a:schemeClr val="lt2"/>
              </a:buClr>
              <a:buSzPts val="1600"/>
              <a:buNone/>
              <a:defRPr sz="2133">
                <a:solidFill>
                  <a:schemeClr val="lt2"/>
                </a:solidFill>
              </a:defRPr>
            </a:lvl9pPr>
          </a:lstStyle>
          <a:p>
            <a:endParaRPr/>
          </a:p>
        </p:txBody>
      </p:sp>
    </p:spTree>
    <p:extLst>
      <p:ext uri="{BB962C8B-B14F-4D97-AF65-F5344CB8AC3E}">
        <p14:creationId xmlns:p14="http://schemas.microsoft.com/office/powerpoint/2010/main" val="4180370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sp>
        <p:nvSpPr>
          <p:cNvPr id="18" name="Google Shape;18;p3"/>
          <p:cNvSpPr/>
          <p:nvPr/>
        </p:nvSpPr>
        <p:spPr>
          <a:xfrm>
            <a:off x="0" y="64132"/>
            <a:ext cx="12192333" cy="5864133"/>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9" name="Google Shape;19;p3"/>
          <p:cNvSpPr/>
          <p:nvPr/>
        </p:nvSpPr>
        <p:spPr>
          <a:xfrm>
            <a:off x="0" y="0"/>
            <a:ext cx="12192333" cy="5864133"/>
          </a:xfrm>
          <a:custGeom>
            <a:avLst/>
            <a:gdLst/>
            <a:ahLst/>
            <a:cxnLst/>
            <a:rect l="l" t="t" r="r" b="b"/>
            <a:pathLst>
              <a:path w="365770" h="175924" extrusionOk="0">
                <a:moveTo>
                  <a:pt x="0" y="0"/>
                </a:moveTo>
                <a:lnTo>
                  <a:pt x="365770" y="0"/>
                </a:lnTo>
                <a:lnTo>
                  <a:pt x="365760" y="70914"/>
                </a:lnTo>
                <a:lnTo>
                  <a:pt x="0" y="175924"/>
                </a:lnTo>
                <a:close/>
              </a:path>
            </a:pathLst>
          </a:custGeom>
          <a:solidFill>
            <a:srgbClr val="0A56AC"/>
          </a:solidFill>
          <a:ln>
            <a:noFill/>
          </a:ln>
        </p:spPr>
      </p:sp>
      <p:sp>
        <p:nvSpPr>
          <p:cNvPr id="20" name="Google Shape;20;p3"/>
          <p:cNvSpPr txBox="1">
            <a:spLocks noGrp="1"/>
          </p:cNvSpPr>
          <p:nvPr>
            <p:ph type="title"/>
          </p:nvPr>
        </p:nvSpPr>
        <p:spPr>
          <a:xfrm>
            <a:off x="415600" y="719633"/>
            <a:ext cx="11360800" cy="1710000"/>
          </a:xfrm>
          <a:prstGeom prst="rect">
            <a:avLst/>
          </a:prstGeom>
        </p:spPr>
        <p:txBody>
          <a:bodyPr spcFirstLastPara="1" wrap="square" lIns="91425" tIns="91425" rIns="91425" bIns="91425" anchor="t" anchorCtr="0">
            <a:noAutofit/>
          </a:bodyPr>
          <a:lstStyle>
            <a:lvl1pPr lvl="0">
              <a:spcBef>
                <a:spcPts val="0"/>
              </a:spcBef>
              <a:spcAft>
                <a:spcPts val="0"/>
              </a:spcAft>
              <a:buClr>
                <a:srgbClr val="FFFFFF"/>
              </a:buClr>
              <a:buSzPts val="3600"/>
              <a:buNone/>
              <a:defRPr sz="4800">
                <a:solidFill>
                  <a:srgbClr val="FFFFFF"/>
                </a:solidFill>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Tree>
    <p:extLst>
      <p:ext uri="{BB962C8B-B14F-4D97-AF65-F5344CB8AC3E}">
        <p14:creationId xmlns:p14="http://schemas.microsoft.com/office/powerpoint/2010/main" val="26550356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sp>
        <p:nvSpPr>
          <p:cNvPr id="22" name="Google Shape;22;p4"/>
          <p:cNvSpPr/>
          <p:nvPr/>
        </p:nvSpPr>
        <p:spPr>
          <a:xfrm>
            <a:off x="0" y="0"/>
            <a:ext cx="5752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1" y="58834"/>
            <a:ext cx="5751500" cy="5865833"/>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4" name="Google Shape;24;p4"/>
          <p:cNvSpPr/>
          <p:nvPr/>
        </p:nvSpPr>
        <p:spPr>
          <a:xfrm>
            <a:off x="-167" y="0"/>
            <a:ext cx="5755867" cy="58608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5" name="Google Shape;25;p4"/>
          <p:cNvSpPr txBox="1">
            <a:spLocks noGrp="1"/>
          </p:cNvSpPr>
          <p:nvPr>
            <p:ph type="title"/>
          </p:nvPr>
        </p:nvSpPr>
        <p:spPr>
          <a:xfrm>
            <a:off x="415633" y="667900"/>
            <a:ext cx="4942000" cy="33452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6" name="Google Shape;26;p4"/>
          <p:cNvSpPr txBox="1">
            <a:spLocks noGrp="1"/>
          </p:cNvSpPr>
          <p:nvPr>
            <p:ph type="body" idx="1"/>
          </p:nvPr>
        </p:nvSpPr>
        <p:spPr>
          <a:xfrm>
            <a:off x="6192900" y="667900"/>
            <a:ext cx="5555200" cy="54648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Tree>
    <p:extLst>
      <p:ext uri="{BB962C8B-B14F-4D97-AF65-F5344CB8AC3E}">
        <p14:creationId xmlns:p14="http://schemas.microsoft.com/office/powerpoint/2010/main" val="747456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92140-549D-E840-8AA6-34831BAB0A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FF42D6-A23A-C347-AAD7-085D498C1A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30212F-E39C-AE4D-9A68-CEDC985BB0DA}"/>
              </a:ext>
            </a:extLst>
          </p:cNvPr>
          <p:cNvSpPr>
            <a:spLocks noGrp="1"/>
          </p:cNvSpPr>
          <p:nvPr>
            <p:ph type="dt" sz="half" idx="10"/>
          </p:nvPr>
        </p:nvSpPr>
        <p:spPr/>
        <p:txBody>
          <a:bodyPr/>
          <a:lstStyle/>
          <a:p>
            <a:fld id="{58DAFDEA-56A2-084C-8DDE-DB80ED1ECE14}" type="datetimeFigureOut">
              <a:rPr lang="en-US" smtClean="0"/>
              <a:t>7/22/2020</a:t>
            </a:fld>
            <a:endParaRPr lang="en-US"/>
          </a:p>
        </p:txBody>
      </p:sp>
      <p:sp>
        <p:nvSpPr>
          <p:cNvPr id="5" name="Footer Placeholder 4">
            <a:extLst>
              <a:ext uri="{FF2B5EF4-FFF2-40B4-BE49-F238E27FC236}">
                <a16:creationId xmlns:a16="http://schemas.microsoft.com/office/drawing/2014/main" id="{32806B74-BC2E-B443-A606-94526D17AA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E57BC3-DCDA-D545-A041-307BBDD0A6FF}"/>
              </a:ext>
            </a:extLst>
          </p:cNvPr>
          <p:cNvSpPr>
            <a:spLocks noGrp="1"/>
          </p:cNvSpPr>
          <p:nvPr>
            <p:ph type="sldNum" sz="quarter" idx="12"/>
          </p:nvPr>
        </p:nvSpPr>
        <p:spPr/>
        <p:txBody>
          <a:bodyPr/>
          <a:lstStyle/>
          <a:p>
            <a:fld id="{18F55527-8941-A24A-AC1E-91B7048AECEA}" type="slidenum">
              <a:rPr lang="en-US" smtClean="0"/>
              <a:t>‹#›</a:t>
            </a:fld>
            <a:endParaRPr lang="en-US"/>
          </a:p>
        </p:txBody>
      </p:sp>
    </p:spTree>
    <p:extLst>
      <p:ext uri="{BB962C8B-B14F-4D97-AF65-F5344CB8AC3E}">
        <p14:creationId xmlns:p14="http://schemas.microsoft.com/office/powerpoint/2010/main" val="19292046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7"/>
        <p:cNvGrpSpPr/>
        <p:nvPr/>
      </p:nvGrpSpPr>
      <p:grpSpPr>
        <a:xfrm>
          <a:off x="0" y="0"/>
          <a:ext cx="0" cy="0"/>
          <a:chOff x="0" y="0"/>
          <a:chExt cx="0" cy="0"/>
        </a:xfrm>
      </p:grpSpPr>
      <p:sp>
        <p:nvSpPr>
          <p:cNvPr id="28" name="Google Shape;28;p5"/>
          <p:cNvSpPr/>
          <p:nvPr/>
        </p:nvSpPr>
        <p:spPr>
          <a:xfrm>
            <a:off x="0" y="0"/>
            <a:ext cx="12192000" cy="17028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5"/>
          <p:cNvSpPr txBox="1">
            <a:spLocks noGrp="1"/>
          </p:cNvSpPr>
          <p:nvPr>
            <p:ph type="title"/>
          </p:nvPr>
        </p:nvSpPr>
        <p:spPr>
          <a:xfrm>
            <a:off x="415633" y="667900"/>
            <a:ext cx="11360800" cy="831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0" name="Google Shape;30;p5"/>
          <p:cNvSpPr txBox="1">
            <a:spLocks noGrp="1"/>
          </p:cNvSpPr>
          <p:nvPr>
            <p:ph type="body" idx="1"/>
          </p:nvPr>
        </p:nvSpPr>
        <p:spPr>
          <a:xfrm>
            <a:off x="415600" y="2007600"/>
            <a:ext cx="5333200" cy="41016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31" name="Google Shape;31;p5"/>
          <p:cNvSpPr txBox="1">
            <a:spLocks noGrp="1"/>
          </p:cNvSpPr>
          <p:nvPr>
            <p:ph type="body" idx="2"/>
          </p:nvPr>
        </p:nvSpPr>
        <p:spPr>
          <a:xfrm>
            <a:off x="6443200" y="2007600"/>
            <a:ext cx="5333200" cy="41016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Tree>
    <p:extLst>
      <p:ext uri="{BB962C8B-B14F-4D97-AF65-F5344CB8AC3E}">
        <p14:creationId xmlns:p14="http://schemas.microsoft.com/office/powerpoint/2010/main" val="1468655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
        <p:cNvGrpSpPr/>
        <p:nvPr/>
      </p:nvGrpSpPr>
      <p:grpSpPr>
        <a:xfrm>
          <a:off x="0" y="0"/>
          <a:ext cx="0" cy="0"/>
          <a:chOff x="0" y="0"/>
          <a:chExt cx="0" cy="0"/>
        </a:xfrm>
      </p:grpSpPr>
      <p:sp>
        <p:nvSpPr>
          <p:cNvPr id="33" name="Google Shape;33;p6"/>
          <p:cNvSpPr/>
          <p:nvPr/>
        </p:nvSpPr>
        <p:spPr>
          <a:xfrm>
            <a:off x="0" y="0"/>
            <a:ext cx="12192000" cy="1702800"/>
          </a:xfrm>
          <a:prstGeom prst="rect">
            <a:avLst/>
          </a:prstGeom>
          <a:solidFill>
            <a:srgbClr val="F6931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6"/>
          <p:cNvSpPr txBox="1">
            <a:spLocks noGrp="1"/>
          </p:cNvSpPr>
          <p:nvPr>
            <p:ph type="title"/>
          </p:nvPr>
        </p:nvSpPr>
        <p:spPr>
          <a:xfrm>
            <a:off x="415633" y="667900"/>
            <a:ext cx="11360800" cy="831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740794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5"/>
        <p:cNvGrpSpPr/>
        <p:nvPr/>
      </p:nvGrpSpPr>
      <p:grpSpPr>
        <a:xfrm>
          <a:off x="0" y="0"/>
          <a:ext cx="0" cy="0"/>
          <a:chOff x="0" y="0"/>
          <a:chExt cx="0" cy="0"/>
        </a:xfrm>
      </p:grpSpPr>
      <p:sp>
        <p:nvSpPr>
          <p:cNvPr id="36" name="Google Shape;36;p7"/>
          <p:cNvSpPr/>
          <p:nvPr/>
        </p:nvSpPr>
        <p:spPr>
          <a:xfrm>
            <a:off x="0" y="0"/>
            <a:ext cx="50192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7"/>
          <p:cNvSpPr txBox="1">
            <a:spLocks noGrp="1"/>
          </p:cNvSpPr>
          <p:nvPr>
            <p:ph type="title"/>
          </p:nvPr>
        </p:nvSpPr>
        <p:spPr>
          <a:xfrm>
            <a:off x="415633" y="667900"/>
            <a:ext cx="4170000" cy="24388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8" name="Google Shape;38;p7"/>
          <p:cNvSpPr txBox="1">
            <a:spLocks noGrp="1"/>
          </p:cNvSpPr>
          <p:nvPr>
            <p:ph type="body" idx="1"/>
          </p:nvPr>
        </p:nvSpPr>
        <p:spPr>
          <a:xfrm>
            <a:off x="415600" y="3187533"/>
            <a:ext cx="4170000" cy="30640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Clr>
                <a:srgbClr val="FFFFFF"/>
              </a:buClr>
              <a:buSzPts val="1300"/>
              <a:buChar char="●"/>
              <a:defRPr>
                <a:solidFill>
                  <a:srgbClr val="FFFFFF"/>
                </a:solidFill>
              </a:defRPr>
            </a:lvl1pPr>
            <a:lvl2pPr marL="1219170" lvl="1" indent="-397923">
              <a:spcBef>
                <a:spcPts val="2133"/>
              </a:spcBef>
              <a:spcAft>
                <a:spcPts val="0"/>
              </a:spcAft>
              <a:buClr>
                <a:srgbClr val="FFFFFF"/>
              </a:buClr>
              <a:buSzPts val="1100"/>
              <a:buChar char="○"/>
              <a:defRPr>
                <a:solidFill>
                  <a:srgbClr val="FFFFFF"/>
                </a:solidFill>
              </a:defRPr>
            </a:lvl2pPr>
            <a:lvl3pPr marL="1828754" lvl="2" indent="-397923">
              <a:spcBef>
                <a:spcPts val="2133"/>
              </a:spcBef>
              <a:spcAft>
                <a:spcPts val="0"/>
              </a:spcAft>
              <a:buClr>
                <a:srgbClr val="FFFFFF"/>
              </a:buClr>
              <a:buSzPts val="1100"/>
              <a:buChar char="■"/>
              <a:defRPr>
                <a:solidFill>
                  <a:srgbClr val="FFFFFF"/>
                </a:solidFill>
              </a:defRPr>
            </a:lvl3pPr>
            <a:lvl4pPr marL="2438339" lvl="3" indent="-397923">
              <a:spcBef>
                <a:spcPts val="2133"/>
              </a:spcBef>
              <a:spcAft>
                <a:spcPts val="0"/>
              </a:spcAft>
              <a:buClr>
                <a:srgbClr val="FFFFFF"/>
              </a:buClr>
              <a:buSzPts val="1100"/>
              <a:buChar char="●"/>
              <a:defRPr>
                <a:solidFill>
                  <a:srgbClr val="FFFFFF"/>
                </a:solidFill>
              </a:defRPr>
            </a:lvl4pPr>
            <a:lvl5pPr marL="3047924" lvl="4" indent="-397923">
              <a:spcBef>
                <a:spcPts val="2133"/>
              </a:spcBef>
              <a:spcAft>
                <a:spcPts val="0"/>
              </a:spcAft>
              <a:buClr>
                <a:srgbClr val="FFFFFF"/>
              </a:buClr>
              <a:buSzPts val="1100"/>
              <a:buChar char="○"/>
              <a:defRPr>
                <a:solidFill>
                  <a:srgbClr val="FFFFFF"/>
                </a:solidFill>
              </a:defRPr>
            </a:lvl5pPr>
            <a:lvl6pPr marL="3657509" lvl="5" indent="-397923">
              <a:spcBef>
                <a:spcPts val="2133"/>
              </a:spcBef>
              <a:spcAft>
                <a:spcPts val="0"/>
              </a:spcAft>
              <a:buClr>
                <a:srgbClr val="FFFFFF"/>
              </a:buClr>
              <a:buSzPts val="1100"/>
              <a:buChar char="■"/>
              <a:defRPr>
                <a:solidFill>
                  <a:srgbClr val="FFFFFF"/>
                </a:solidFill>
              </a:defRPr>
            </a:lvl6pPr>
            <a:lvl7pPr marL="4267093" lvl="6" indent="-397923">
              <a:spcBef>
                <a:spcPts val="2133"/>
              </a:spcBef>
              <a:spcAft>
                <a:spcPts val="0"/>
              </a:spcAft>
              <a:buClr>
                <a:srgbClr val="FFFFFF"/>
              </a:buClr>
              <a:buSzPts val="1100"/>
              <a:buChar char="●"/>
              <a:defRPr>
                <a:solidFill>
                  <a:srgbClr val="FFFFFF"/>
                </a:solidFill>
              </a:defRPr>
            </a:lvl7pPr>
            <a:lvl8pPr marL="4876678" lvl="7" indent="-397923">
              <a:spcBef>
                <a:spcPts val="2133"/>
              </a:spcBef>
              <a:spcAft>
                <a:spcPts val="0"/>
              </a:spcAft>
              <a:buClr>
                <a:srgbClr val="FFFFFF"/>
              </a:buClr>
              <a:buSzPts val="1100"/>
              <a:buChar char="○"/>
              <a:defRPr>
                <a:solidFill>
                  <a:srgbClr val="FFFFFF"/>
                </a:solidFill>
              </a:defRPr>
            </a:lvl8pPr>
            <a:lvl9pPr marL="5486263" lvl="8" indent="-397923">
              <a:spcBef>
                <a:spcPts val="2133"/>
              </a:spcBef>
              <a:spcAft>
                <a:spcPts val="2133"/>
              </a:spcAft>
              <a:buClr>
                <a:srgbClr val="FFFFFF"/>
              </a:buClr>
              <a:buSzPts val="1100"/>
              <a:buChar char="■"/>
              <a:defRPr>
                <a:solidFill>
                  <a:srgbClr val="FFFFFF"/>
                </a:solidFill>
              </a:defRPr>
            </a:lvl9pPr>
          </a:lstStyle>
          <a:p>
            <a:endParaRPr/>
          </a:p>
        </p:txBody>
      </p:sp>
    </p:spTree>
    <p:extLst>
      <p:ext uri="{BB962C8B-B14F-4D97-AF65-F5344CB8AC3E}">
        <p14:creationId xmlns:p14="http://schemas.microsoft.com/office/powerpoint/2010/main" val="16192626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9"/>
        <p:cNvGrpSpPr/>
        <p:nvPr/>
      </p:nvGrpSpPr>
      <p:grpSpPr>
        <a:xfrm>
          <a:off x="0" y="0"/>
          <a:ext cx="0" cy="0"/>
          <a:chOff x="0" y="0"/>
          <a:chExt cx="0" cy="0"/>
        </a:xfrm>
      </p:grpSpPr>
      <p:sp>
        <p:nvSpPr>
          <p:cNvPr id="40" name="Google Shape;40;p8"/>
          <p:cNvSpPr/>
          <p:nvPr/>
        </p:nvSpPr>
        <p:spPr>
          <a:xfrm>
            <a:off x="0" y="4293467"/>
            <a:ext cx="8164800" cy="1560800"/>
          </a:xfrm>
          <a:prstGeom prst="rect">
            <a:avLst/>
          </a:prstGeom>
          <a:solidFill>
            <a:srgbClr val="0A56A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8"/>
          <p:cNvSpPr txBox="1"/>
          <p:nvPr/>
        </p:nvSpPr>
        <p:spPr>
          <a:xfrm>
            <a:off x="497233" y="4676333"/>
            <a:ext cx="6744000" cy="854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2400">
              <a:latin typeface="Average Sans"/>
              <a:ea typeface="Average Sans"/>
              <a:cs typeface="Average Sans"/>
              <a:sym typeface="Average Sans"/>
            </a:endParaRPr>
          </a:p>
        </p:txBody>
      </p:sp>
    </p:spTree>
    <p:extLst>
      <p:ext uri="{BB962C8B-B14F-4D97-AF65-F5344CB8AC3E}">
        <p14:creationId xmlns:p14="http://schemas.microsoft.com/office/powerpoint/2010/main" val="3947608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42"/>
        <p:cNvGrpSpPr/>
        <p:nvPr/>
      </p:nvGrpSpPr>
      <p:grpSpPr>
        <a:xfrm>
          <a:off x="0" y="0"/>
          <a:ext cx="0" cy="0"/>
          <a:chOff x="0" y="0"/>
          <a:chExt cx="0" cy="0"/>
        </a:xfrm>
      </p:grpSpPr>
      <p:sp>
        <p:nvSpPr>
          <p:cNvPr id="43" name="Google Shape;43;p9"/>
          <p:cNvSpPr/>
          <p:nvPr/>
        </p:nvSpPr>
        <p:spPr>
          <a:xfrm>
            <a:off x="0" y="4293467"/>
            <a:ext cx="8164800" cy="1560800"/>
          </a:xfrm>
          <a:prstGeom prst="rect">
            <a:avLst/>
          </a:prstGeom>
          <a:solidFill>
            <a:srgbClr val="F6931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9"/>
          <p:cNvSpPr txBox="1"/>
          <p:nvPr/>
        </p:nvSpPr>
        <p:spPr>
          <a:xfrm>
            <a:off x="497233" y="4676333"/>
            <a:ext cx="6744000" cy="854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2400">
              <a:latin typeface="Average Sans"/>
              <a:ea typeface="Average Sans"/>
              <a:cs typeface="Average Sans"/>
              <a:sym typeface="Average Sans"/>
            </a:endParaRPr>
          </a:p>
        </p:txBody>
      </p:sp>
    </p:spTree>
    <p:extLst>
      <p:ext uri="{BB962C8B-B14F-4D97-AF65-F5344CB8AC3E}">
        <p14:creationId xmlns:p14="http://schemas.microsoft.com/office/powerpoint/2010/main" val="36645432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
        <p:cNvGrpSpPr/>
        <p:nvPr/>
      </p:nvGrpSpPr>
      <p:grpSpPr>
        <a:xfrm>
          <a:off x="0" y="0"/>
          <a:ext cx="0" cy="0"/>
          <a:chOff x="0" y="0"/>
          <a:chExt cx="0" cy="0"/>
        </a:xfrm>
      </p:grpSpPr>
      <p:sp>
        <p:nvSpPr>
          <p:cNvPr id="46" name="Google Shape;46;p10"/>
          <p:cNvSpPr/>
          <p:nvPr/>
        </p:nvSpPr>
        <p:spPr>
          <a:xfrm>
            <a:off x="0" y="0"/>
            <a:ext cx="6096000" cy="6858000"/>
          </a:xfrm>
          <a:prstGeom prst="rect">
            <a:avLst/>
          </a:prstGeom>
          <a:solidFill>
            <a:srgbClr val="F6931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10"/>
          <p:cNvSpPr txBox="1">
            <a:spLocks noGrp="1"/>
          </p:cNvSpPr>
          <p:nvPr>
            <p:ph type="title"/>
          </p:nvPr>
        </p:nvSpPr>
        <p:spPr>
          <a:xfrm>
            <a:off x="415067" y="667900"/>
            <a:ext cx="4939200" cy="27328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8" name="Google Shape;48;p10"/>
          <p:cNvSpPr txBox="1">
            <a:spLocks noGrp="1"/>
          </p:cNvSpPr>
          <p:nvPr>
            <p:ph type="subTitle" idx="1"/>
          </p:nvPr>
        </p:nvSpPr>
        <p:spPr>
          <a:xfrm>
            <a:off x="406400" y="3502300"/>
            <a:ext cx="4939200" cy="1235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rgbClr val="FFFFFF"/>
              </a:buClr>
              <a:buSzPts val="1600"/>
              <a:buNone/>
              <a:defRPr sz="2133">
                <a:solidFill>
                  <a:srgbClr val="FFFFFF"/>
                </a:solidFill>
              </a:defRPr>
            </a:lvl1pPr>
            <a:lvl2pPr lvl="1">
              <a:lnSpc>
                <a:spcPct val="100000"/>
              </a:lnSpc>
              <a:spcBef>
                <a:spcPts val="0"/>
              </a:spcBef>
              <a:spcAft>
                <a:spcPts val="0"/>
              </a:spcAft>
              <a:buClr>
                <a:schemeClr val="accent2"/>
              </a:buClr>
              <a:buSzPts val="1600"/>
              <a:buNone/>
              <a:defRPr sz="2133">
                <a:solidFill>
                  <a:schemeClr val="accent2"/>
                </a:solidFill>
              </a:defRPr>
            </a:lvl2pPr>
            <a:lvl3pPr lvl="2">
              <a:lnSpc>
                <a:spcPct val="100000"/>
              </a:lnSpc>
              <a:spcBef>
                <a:spcPts val="0"/>
              </a:spcBef>
              <a:spcAft>
                <a:spcPts val="0"/>
              </a:spcAft>
              <a:buClr>
                <a:schemeClr val="accent2"/>
              </a:buClr>
              <a:buSzPts val="1600"/>
              <a:buNone/>
              <a:defRPr sz="2133">
                <a:solidFill>
                  <a:schemeClr val="accent2"/>
                </a:solidFill>
              </a:defRPr>
            </a:lvl3pPr>
            <a:lvl4pPr lvl="3">
              <a:lnSpc>
                <a:spcPct val="100000"/>
              </a:lnSpc>
              <a:spcBef>
                <a:spcPts val="0"/>
              </a:spcBef>
              <a:spcAft>
                <a:spcPts val="0"/>
              </a:spcAft>
              <a:buClr>
                <a:schemeClr val="accent2"/>
              </a:buClr>
              <a:buSzPts val="1600"/>
              <a:buNone/>
              <a:defRPr sz="2133">
                <a:solidFill>
                  <a:schemeClr val="accent2"/>
                </a:solidFill>
              </a:defRPr>
            </a:lvl4pPr>
            <a:lvl5pPr lvl="4">
              <a:lnSpc>
                <a:spcPct val="100000"/>
              </a:lnSpc>
              <a:spcBef>
                <a:spcPts val="0"/>
              </a:spcBef>
              <a:spcAft>
                <a:spcPts val="0"/>
              </a:spcAft>
              <a:buClr>
                <a:schemeClr val="accent2"/>
              </a:buClr>
              <a:buSzPts val="1600"/>
              <a:buNone/>
              <a:defRPr sz="2133">
                <a:solidFill>
                  <a:schemeClr val="accent2"/>
                </a:solidFill>
              </a:defRPr>
            </a:lvl5pPr>
            <a:lvl6pPr lvl="5">
              <a:lnSpc>
                <a:spcPct val="100000"/>
              </a:lnSpc>
              <a:spcBef>
                <a:spcPts val="0"/>
              </a:spcBef>
              <a:spcAft>
                <a:spcPts val="0"/>
              </a:spcAft>
              <a:buClr>
                <a:schemeClr val="accent2"/>
              </a:buClr>
              <a:buSzPts val="1600"/>
              <a:buNone/>
              <a:defRPr sz="2133">
                <a:solidFill>
                  <a:schemeClr val="accent2"/>
                </a:solidFill>
              </a:defRPr>
            </a:lvl6pPr>
            <a:lvl7pPr lvl="6">
              <a:lnSpc>
                <a:spcPct val="100000"/>
              </a:lnSpc>
              <a:spcBef>
                <a:spcPts val="0"/>
              </a:spcBef>
              <a:spcAft>
                <a:spcPts val="0"/>
              </a:spcAft>
              <a:buClr>
                <a:schemeClr val="accent2"/>
              </a:buClr>
              <a:buSzPts val="1600"/>
              <a:buNone/>
              <a:defRPr sz="2133">
                <a:solidFill>
                  <a:schemeClr val="accent2"/>
                </a:solidFill>
              </a:defRPr>
            </a:lvl7pPr>
            <a:lvl8pPr lvl="7">
              <a:lnSpc>
                <a:spcPct val="100000"/>
              </a:lnSpc>
              <a:spcBef>
                <a:spcPts val="0"/>
              </a:spcBef>
              <a:spcAft>
                <a:spcPts val="0"/>
              </a:spcAft>
              <a:buClr>
                <a:schemeClr val="accent2"/>
              </a:buClr>
              <a:buSzPts val="1600"/>
              <a:buNone/>
              <a:defRPr sz="2133">
                <a:solidFill>
                  <a:schemeClr val="accent2"/>
                </a:solidFill>
              </a:defRPr>
            </a:lvl8pPr>
            <a:lvl9pPr lvl="8">
              <a:lnSpc>
                <a:spcPct val="100000"/>
              </a:lnSpc>
              <a:spcBef>
                <a:spcPts val="0"/>
              </a:spcBef>
              <a:spcAft>
                <a:spcPts val="0"/>
              </a:spcAft>
              <a:buClr>
                <a:schemeClr val="accent2"/>
              </a:buClr>
              <a:buSzPts val="1600"/>
              <a:buNone/>
              <a:defRPr sz="2133">
                <a:solidFill>
                  <a:schemeClr val="accent2"/>
                </a:solidFill>
              </a:defRPr>
            </a:lvl9pPr>
          </a:lstStyle>
          <a:p>
            <a:endParaRPr/>
          </a:p>
        </p:txBody>
      </p:sp>
      <p:sp>
        <p:nvSpPr>
          <p:cNvPr id="49" name="Google Shape;49;p10"/>
          <p:cNvSpPr txBox="1">
            <a:spLocks noGrp="1"/>
          </p:cNvSpPr>
          <p:nvPr>
            <p:ph type="body" idx="2"/>
          </p:nvPr>
        </p:nvSpPr>
        <p:spPr>
          <a:xfrm>
            <a:off x="6505367" y="667900"/>
            <a:ext cx="5272000" cy="54820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Tree>
    <p:extLst>
      <p:ext uri="{BB962C8B-B14F-4D97-AF65-F5344CB8AC3E}">
        <p14:creationId xmlns:p14="http://schemas.microsoft.com/office/powerpoint/2010/main" val="30910623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
        <p:cNvGrpSpPr/>
        <p:nvPr/>
      </p:nvGrpSpPr>
      <p:grpSpPr>
        <a:xfrm>
          <a:off x="0" y="0"/>
          <a:ext cx="0" cy="0"/>
          <a:chOff x="0" y="0"/>
          <a:chExt cx="0" cy="0"/>
        </a:xfrm>
      </p:grpSpPr>
      <p:sp>
        <p:nvSpPr>
          <p:cNvPr id="51" name="Google Shape;51;p11"/>
          <p:cNvSpPr txBox="1">
            <a:spLocks noGrp="1"/>
          </p:cNvSpPr>
          <p:nvPr>
            <p:ph type="title" hasCustomPrompt="1"/>
          </p:nvPr>
        </p:nvSpPr>
        <p:spPr>
          <a:xfrm>
            <a:off x="415667" y="1108233"/>
            <a:ext cx="7113200" cy="1659600"/>
          </a:xfrm>
          <a:prstGeom prst="rect">
            <a:avLst/>
          </a:prstGeom>
        </p:spPr>
        <p:txBody>
          <a:bodyPr spcFirstLastPara="1" wrap="square" lIns="91425" tIns="91425" rIns="91425" bIns="91425" anchor="b" anchorCtr="0">
            <a:noAutofit/>
          </a:bodyPr>
          <a:lstStyle>
            <a:lvl1pPr lvl="0">
              <a:spcBef>
                <a:spcPts val="0"/>
              </a:spcBef>
              <a:spcAft>
                <a:spcPts val="0"/>
              </a:spcAft>
              <a:buSzPts val="10000"/>
              <a:buNone/>
              <a:defRPr sz="13333"/>
            </a:lvl1pPr>
            <a:lvl2pPr lvl="1">
              <a:spcBef>
                <a:spcPts val="0"/>
              </a:spcBef>
              <a:spcAft>
                <a:spcPts val="0"/>
              </a:spcAft>
              <a:buClr>
                <a:schemeClr val="lt1"/>
              </a:buClr>
              <a:buSzPts val="10000"/>
              <a:buNone/>
              <a:defRPr sz="13333">
                <a:solidFill>
                  <a:schemeClr val="lt1"/>
                </a:solidFill>
              </a:defRPr>
            </a:lvl2pPr>
            <a:lvl3pPr lvl="2">
              <a:spcBef>
                <a:spcPts val="0"/>
              </a:spcBef>
              <a:spcAft>
                <a:spcPts val="0"/>
              </a:spcAft>
              <a:buClr>
                <a:schemeClr val="lt1"/>
              </a:buClr>
              <a:buSzPts val="10000"/>
              <a:buNone/>
              <a:defRPr sz="13333">
                <a:solidFill>
                  <a:schemeClr val="lt1"/>
                </a:solidFill>
              </a:defRPr>
            </a:lvl3pPr>
            <a:lvl4pPr lvl="3">
              <a:spcBef>
                <a:spcPts val="0"/>
              </a:spcBef>
              <a:spcAft>
                <a:spcPts val="0"/>
              </a:spcAft>
              <a:buClr>
                <a:schemeClr val="lt1"/>
              </a:buClr>
              <a:buSzPts val="10000"/>
              <a:buNone/>
              <a:defRPr sz="13333">
                <a:solidFill>
                  <a:schemeClr val="lt1"/>
                </a:solidFill>
              </a:defRPr>
            </a:lvl4pPr>
            <a:lvl5pPr lvl="4">
              <a:spcBef>
                <a:spcPts val="0"/>
              </a:spcBef>
              <a:spcAft>
                <a:spcPts val="0"/>
              </a:spcAft>
              <a:buClr>
                <a:schemeClr val="lt1"/>
              </a:buClr>
              <a:buSzPts val="10000"/>
              <a:buNone/>
              <a:defRPr sz="13333">
                <a:solidFill>
                  <a:schemeClr val="lt1"/>
                </a:solidFill>
              </a:defRPr>
            </a:lvl5pPr>
            <a:lvl6pPr lvl="5">
              <a:spcBef>
                <a:spcPts val="0"/>
              </a:spcBef>
              <a:spcAft>
                <a:spcPts val="0"/>
              </a:spcAft>
              <a:buClr>
                <a:schemeClr val="lt1"/>
              </a:buClr>
              <a:buSzPts val="10000"/>
              <a:buNone/>
              <a:defRPr sz="13333">
                <a:solidFill>
                  <a:schemeClr val="lt1"/>
                </a:solidFill>
              </a:defRPr>
            </a:lvl6pPr>
            <a:lvl7pPr lvl="6">
              <a:spcBef>
                <a:spcPts val="0"/>
              </a:spcBef>
              <a:spcAft>
                <a:spcPts val="0"/>
              </a:spcAft>
              <a:buClr>
                <a:schemeClr val="lt1"/>
              </a:buClr>
              <a:buSzPts val="10000"/>
              <a:buNone/>
              <a:defRPr sz="13333">
                <a:solidFill>
                  <a:schemeClr val="lt1"/>
                </a:solidFill>
              </a:defRPr>
            </a:lvl7pPr>
            <a:lvl8pPr lvl="7">
              <a:spcBef>
                <a:spcPts val="0"/>
              </a:spcBef>
              <a:spcAft>
                <a:spcPts val="0"/>
              </a:spcAft>
              <a:buClr>
                <a:schemeClr val="lt1"/>
              </a:buClr>
              <a:buSzPts val="10000"/>
              <a:buNone/>
              <a:defRPr sz="13333">
                <a:solidFill>
                  <a:schemeClr val="lt1"/>
                </a:solidFill>
              </a:defRPr>
            </a:lvl8pPr>
            <a:lvl9pPr lvl="8">
              <a:spcBef>
                <a:spcPts val="0"/>
              </a:spcBef>
              <a:spcAft>
                <a:spcPts val="0"/>
              </a:spcAft>
              <a:buClr>
                <a:schemeClr val="lt1"/>
              </a:buClr>
              <a:buSzPts val="10000"/>
              <a:buNone/>
              <a:defRPr sz="13333">
                <a:solidFill>
                  <a:schemeClr val="lt1"/>
                </a:solidFill>
              </a:defRPr>
            </a:lvl9pPr>
          </a:lstStyle>
          <a:p>
            <a:r>
              <a:t>xx%</a:t>
            </a:r>
          </a:p>
        </p:txBody>
      </p:sp>
      <p:sp>
        <p:nvSpPr>
          <p:cNvPr id="52" name="Google Shape;52;p11"/>
          <p:cNvSpPr txBox="1">
            <a:spLocks noGrp="1"/>
          </p:cNvSpPr>
          <p:nvPr>
            <p:ph type="body" idx="1"/>
          </p:nvPr>
        </p:nvSpPr>
        <p:spPr>
          <a:xfrm>
            <a:off x="415600" y="2828567"/>
            <a:ext cx="11905600" cy="12568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Clr>
                <a:srgbClr val="000000"/>
              </a:buClr>
              <a:buSzPts val="1300"/>
              <a:buChar char="●"/>
              <a:defRPr>
                <a:solidFill>
                  <a:srgbClr val="000000"/>
                </a:solidFill>
              </a:defRPr>
            </a:lvl1pPr>
            <a:lvl2pPr marL="1219170" lvl="1" indent="-397923">
              <a:spcBef>
                <a:spcPts val="2133"/>
              </a:spcBef>
              <a:spcAft>
                <a:spcPts val="0"/>
              </a:spcAft>
              <a:buClr>
                <a:srgbClr val="000000"/>
              </a:buClr>
              <a:buSzPts val="1100"/>
              <a:buChar char="○"/>
              <a:defRPr>
                <a:solidFill>
                  <a:srgbClr val="000000"/>
                </a:solidFill>
              </a:defRPr>
            </a:lvl2pPr>
            <a:lvl3pPr marL="1828754" lvl="2" indent="-397923">
              <a:spcBef>
                <a:spcPts val="2133"/>
              </a:spcBef>
              <a:spcAft>
                <a:spcPts val="0"/>
              </a:spcAft>
              <a:buClr>
                <a:srgbClr val="000000"/>
              </a:buClr>
              <a:buSzPts val="1100"/>
              <a:buChar char="■"/>
              <a:defRPr>
                <a:solidFill>
                  <a:srgbClr val="000000"/>
                </a:solidFill>
              </a:defRPr>
            </a:lvl3pPr>
            <a:lvl4pPr marL="2438339" lvl="3" indent="-397923">
              <a:spcBef>
                <a:spcPts val="2133"/>
              </a:spcBef>
              <a:spcAft>
                <a:spcPts val="0"/>
              </a:spcAft>
              <a:buClr>
                <a:srgbClr val="000000"/>
              </a:buClr>
              <a:buSzPts val="1100"/>
              <a:buChar char="●"/>
              <a:defRPr>
                <a:solidFill>
                  <a:srgbClr val="000000"/>
                </a:solidFill>
              </a:defRPr>
            </a:lvl4pPr>
            <a:lvl5pPr marL="3047924" lvl="4" indent="-397923">
              <a:spcBef>
                <a:spcPts val="2133"/>
              </a:spcBef>
              <a:spcAft>
                <a:spcPts val="0"/>
              </a:spcAft>
              <a:buClr>
                <a:srgbClr val="000000"/>
              </a:buClr>
              <a:buSzPts val="1100"/>
              <a:buChar char="○"/>
              <a:defRPr>
                <a:solidFill>
                  <a:srgbClr val="000000"/>
                </a:solidFill>
              </a:defRPr>
            </a:lvl5pPr>
            <a:lvl6pPr marL="3657509" lvl="5" indent="-397923">
              <a:spcBef>
                <a:spcPts val="2133"/>
              </a:spcBef>
              <a:spcAft>
                <a:spcPts val="0"/>
              </a:spcAft>
              <a:buClr>
                <a:srgbClr val="000000"/>
              </a:buClr>
              <a:buSzPts val="1100"/>
              <a:buChar char="■"/>
              <a:defRPr>
                <a:solidFill>
                  <a:srgbClr val="000000"/>
                </a:solidFill>
              </a:defRPr>
            </a:lvl6pPr>
            <a:lvl7pPr marL="4267093" lvl="6" indent="-397923">
              <a:spcBef>
                <a:spcPts val="2133"/>
              </a:spcBef>
              <a:spcAft>
                <a:spcPts val="0"/>
              </a:spcAft>
              <a:buClr>
                <a:srgbClr val="000000"/>
              </a:buClr>
              <a:buSzPts val="1100"/>
              <a:buChar char="●"/>
              <a:defRPr>
                <a:solidFill>
                  <a:srgbClr val="000000"/>
                </a:solidFill>
              </a:defRPr>
            </a:lvl7pPr>
            <a:lvl8pPr marL="4876678" lvl="7" indent="-397923">
              <a:spcBef>
                <a:spcPts val="2133"/>
              </a:spcBef>
              <a:spcAft>
                <a:spcPts val="0"/>
              </a:spcAft>
              <a:buClr>
                <a:srgbClr val="000000"/>
              </a:buClr>
              <a:buSzPts val="1100"/>
              <a:buChar char="○"/>
              <a:defRPr>
                <a:solidFill>
                  <a:srgbClr val="000000"/>
                </a:solidFill>
              </a:defRPr>
            </a:lvl8pPr>
            <a:lvl9pPr marL="5486263" lvl="8" indent="-397923">
              <a:spcBef>
                <a:spcPts val="2133"/>
              </a:spcBef>
              <a:spcAft>
                <a:spcPts val="2133"/>
              </a:spcAft>
              <a:buClr>
                <a:srgbClr val="000000"/>
              </a:buClr>
              <a:buSzPts val="1100"/>
              <a:buChar char="■"/>
              <a:defRPr>
                <a:solidFill>
                  <a:srgbClr val="000000"/>
                </a:solidFill>
              </a:defRPr>
            </a:lvl9pPr>
          </a:lstStyle>
          <a:p>
            <a:endParaRPr/>
          </a:p>
        </p:txBody>
      </p:sp>
    </p:spTree>
    <p:extLst>
      <p:ext uri="{BB962C8B-B14F-4D97-AF65-F5344CB8AC3E}">
        <p14:creationId xmlns:p14="http://schemas.microsoft.com/office/powerpoint/2010/main" val="42418125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cluding Slide" type="blank">
  <p:cSld name="Concluding Slide">
    <p:spTree>
      <p:nvGrpSpPr>
        <p:cNvPr id="1" name="Shape 53"/>
        <p:cNvGrpSpPr/>
        <p:nvPr/>
      </p:nvGrpSpPr>
      <p:grpSpPr>
        <a:xfrm>
          <a:off x="0" y="0"/>
          <a:ext cx="0" cy="0"/>
          <a:chOff x="0" y="0"/>
          <a:chExt cx="0" cy="0"/>
        </a:xfrm>
      </p:grpSpPr>
      <p:sp>
        <p:nvSpPr>
          <p:cNvPr id="54" name="Google Shape;54;p12"/>
          <p:cNvSpPr/>
          <p:nvPr/>
        </p:nvSpPr>
        <p:spPr>
          <a:xfrm rot="-5400000">
            <a:off x="1492100" y="3173884"/>
            <a:ext cx="1024800" cy="1234400"/>
          </a:xfrm>
          <a:prstGeom prst="chevron">
            <a:avLst>
              <a:gd name="adj" fmla="val 50000"/>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12"/>
          <p:cNvSpPr/>
          <p:nvPr/>
        </p:nvSpPr>
        <p:spPr>
          <a:xfrm rot="-5400000">
            <a:off x="-1065033" y="4509900"/>
            <a:ext cx="2572400" cy="2159600"/>
          </a:xfrm>
          <a:prstGeom prst="chevron">
            <a:avLst>
              <a:gd name="adj" fmla="val 50000"/>
            </a:avLst>
          </a:prstGeom>
          <a:solidFill>
            <a:schemeClr val="dk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reflection endPos="30000" dist="38100" dir="5400000" fadeDir="5400012" sy="-100000" algn="bl" rotWithShape="0"/>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12"/>
          <p:cNvSpPr/>
          <p:nvPr/>
        </p:nvSpPr>
        <p:spPr>
          <a:xfrm rot="-5400000">
            <a:off x="1767800" y="827633"/>
            <a:ext cx="2572400" cy="2118400"/>
          </a:xfrm>
          <a:prstGeom prst="chevron">
            <a:avLst>
              <a:gd name="adj" fmla="val 50000"/>
            </a:avLst>
          </a:prstGeom>
          <a:solidFill>
            <a:srgbClr val="0A56AC">
              <a:alpha val="60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12"/>
          <p:cNvSpPr/>
          <p:nvPr/>
        </p:nvSpPr>
        <p:spPr>
          <a:xfrm rot="-5400000">
            <a:off x="2111000" y="5643367"/>
            <a:ext cx="1024800" cy="1258000"/>
          </a:xfrm>
          <a:prstGeom prst="chevron">
            <a:avLst>
              <a:gd name="adj" fmla="val 50000"/>
            </a:avLst>
          </a:prstGeom>
          <a:solidFill>
            <a:srgbClr val="0A56AC">
              <a:alpha val="60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12"/>
          <p:cNvSpPr/>
          <p:nvPr/>
        </p:nvSpPr>
        <p:spPr>
          <a:xfrm rot="-5400000">
            <a:off x="38600" y="71567"/>
            <a:ext cx="1917200" cy="1994400"/>
          </a:xfrm>
          <a:prstGeom prst="chevron">
            <a:avLst>
              <a:gd name="adj" fmla="val 50000"/>
            </a:avLst>
          </a:prstGeom>
          <a:solidFill>
            <a:srgbClr val="F6931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12"/>
          <p:cNvSpPr/>
          <p:nvPr/>
        </p:nvSpPr>
        <p:spPr>
          <a:xfrm rot="-5400000">
            <a:off x="2449000" y="4125967"/>
            <a:ext cx="1744000" cy="1524000"/>
          </a:xfrm>
          <a:prstGeom prst="chevron">
            <a:avLst>
              <a:gd name="adj" fmla="val 50000"/>
            </a:avLst>
          </a:prstGeom>
          <a:solidFill>
            <a:srgbClr val="F6931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12"/>
          <p:cNvSpPr/>
          <p:nvPr/>
        </p:nvSpPr>
        <p:spPr>
          <a:xfrm rot="-5400000">
            <a:off x="104800" y="1014967"/>
            <a:ext cx="1024800" cy="1234400"/>
          </a:xfrm>
          <a:prstGeom prst="chevron">
            <a:avLst>
              <a:gd name="adj" fmla="val 50000"/>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12"/>
          <p:cNvSpPr/>
          <p:nvPr/>
        </p:nvSpPr>
        <p:spPr>
          <a:xfrm rot="-5400000">
            <a:off x="104800" y="3635633"/>
            <a:ext cx="1024800" cy="1258000"/>
          </a:xfrm>
          <a:prstGeom prst="chevron">
            <a:avLst>
              <a:gd name="adj" fmla="val 5000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2"/>
          <p:cNvSpPr/>
          <p:nvPr/>
        </p:nvSpPr>
        <p:spPr>
          <a:xfrm rot="-5400000">
            <a:off x="2971800" y="2137300"/>
            <a:ext cx="1024800" cy="1258000"/>
          </a:xfrm>
          <a:prstGeom prst="chevron">
            <a:avLst>
              <a:gd name="adj" fmla="val 5000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448714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normAutofit/>
          </a:bodyPr>
          <a:lstStyle>
            <a:lvl1pPr algn="ctr">
              <a:defRPr sz="44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8584556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14522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6731F-22AE-A447-93A8-8395A00646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F8114F-54B7-874E-871E-7EB24AEB2E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6C2D42-CB1F-D148-994A-693DCC11C079}"/>
              </a:ext>
            </a:extLst>
          </p:cNvPr>
          <p:cNvSpPr>
            <a:spLocks noGrp="1"/>
          </p:cNvSpPr>
          <p:nvPr>
            <p:ph type="dt" sz="half" idx="10"/>
          </p:nvPr>
        </p:nvSpPr>
        <p:spPr/>
        <p:txBody>
          <a:bodyPr/>
          <a:lstStyle/>
          <a:p>
            <a:fld id="{58DAFDEA-56A2-084C-8DDE-DB80ED1ECE14}" type="datetimeFigureOut">
              <a:rPr lang="en-US" smtClean="0"/>
              <a:t>7/22/2020</a:t>
            </a:fld>
            <a:endParaRPr lang="en-US"/>
          </a:p>
        </p:txBody>
      </p:sp>
      <p:sp>
        <p:nvSpPr>
          <p:cNvPr id="5" name="Footer Placeholder 4">
            <a:extLst>
              <a:ext uri="{FF2B5EF4-FFF2-40B4-BE49-F238E27FC236}">
                <a16:creationId xmlns:a16="http://schemas.microsoft.com/office/drawing/2014/main" id="{A2F7F029-BB73-D54D-8C80-10F4476882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0D98B5-85A2-AD43-A3EF-9ABE569609F8}"/>
              </a:ext>
            </a:extLst>
          </p:cNvPr>
          <p:cNvSpPr>
            <a:spLocks noGrp="1"/>
          </p:cNvSpPr>
          <p:nvPr>
            <p:ph type="sldNum" sz="quarter" idx="12"/>
          </p:nvPr>
        </p:nvSpPr>
        <p:spPr/>
        <p:txBody>
          <a:bodyPr/>
          <a:lstStyle/>
          <a:p>
            <a:fld id="{18F55527-8941-A24A-AC1E-91B7048AECEA}" type="slidenum">
              <a:rPr lang="en-US" smtClean="0"/>
              <a:t>‹#›</a:t>
            </a:fld>
            <a:endParaRPr lang="en-US"/>
          </a:p>
        </p:txBody>
      </p:sp>
    </p:spTree>
    <p:extLst>
      <p:ext uri="{BB962C8B-B14F-4D97-AF65-F5344CB8AC3E}">
        <p14:creationId xmlns:p14="http://schemas.microsoft.com/office/powerpoint/2010/main" val="16006891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295400"/>
            <a:ext cx="10515600" cy="2852737"/>
          </a:xfrm>
        </p:spPr>
        <p:txBody>
          <a:bodyPr anchor="ctr">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831851" y="4267200"/>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111198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28248" y="1143000"/>
            <a:ext cx="5691553" cy="478887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199" y="1143000"/>
            <a:ext cx="5738447" cy="478887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05796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4385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438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78847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557922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8834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4990994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8539092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84256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9" name="Rectangle 8"/>
          <p:cNvSpPr/>
          <p:nvPr userDrawn="1"/>
        </p:nvSpPr>
        <p:spPr>
          <a:xfrm>
            <a:off x="-125045" y="0"/>
            <a:ext cx="12192000" cy="5925312"/>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chemeClr val="bg1"/>
              </a:solidFill>
            </a:endParaRPr>
          </a:p>
        </p:txBody>
      </p:sp>
      <p:sp>
        <p:nvSpPr>
          <p:cNvPr id="6" name="Rectangle 5"/>
          <p:cNvSpPr/>
          <p:nvPr userDrawn="1"/>
        </p:nvSpPr>
        <p:spPr>
          <a:xfrm>
            <a:off x="9821333" y="0"/>
            <a:ext cx="1761067" cy="1079500"/>
          </a:xfrm>
          <a:prstGeom prst="rect">
            <a:avLst/>
          </a:prstGeom>
          <a:solidFill>
            <a:srgbClr val="0048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6253" y="6039549"/>
            <a:ext cx="2923043" cy="674548"/>
          </a:xfrm>
          <a:prstGeom prst="rect">
            <a:avLst/>
          </a:prstGeom>
        </p:spPr>
      </p:pic>
    </p:spTree>
    <p:extLst>
      <p:ext uri="{BB962C8B-B14F-4D97-AF65-F5344CB8AC3E}">
        <p14:creationId xmlns:p14="http://schemas.microsoft.com/office/powerpoint/2010/main" val="3648571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5" name="TextBox 24"/>
          <p:cNvSpPr txBox="1"/>
          <p:nvPr userDrawn="1"/>
        </p:nvSpPr>
        <p:spPr>
          <a:xfrm>
            <a:off x="10737539" y="6654664"/>
            <a:ext cx="1193428" cy="215444"/>
          </a:xfrm>
          <a:prstGeom prst="rect">
            <a:avLst/>
          </a:prstGeom>
          <a:noFill/>
        </p:spPr>
        <p:txBody>
          <a:bodyPr wrap="square" rtlCol="0">
            <a:spAutoFit/>
          </a:bodyPr>
          <a:lstStyle/>
          <a:p>
            <a:pPr algn="r"/>
            <a:fld id="{866A5236-44AD-2042-BEB4-E68B6DAEE093}" type="slidenum">
              <a:rPr lang="en-US" sz="800" smtClean="0">
                <a:solidFill>
                  <a:schemeClr val="bg1"/>
                </a:solidFill>
              </a:rPr>
              <a:pPr algn="r"/>
              <a:t>‹#›</a:t>
            </a:fld>
            <a:endParaRPr lang="en-US" sz="800" dirty="0">
              <a:solidFill>
                <a:schemeClr val="bg1"/>
              </a:solidFill>
            </a:endParaRPr>
          </a:p>
        </p:txBody>
      </p:sp>
      <p:sp>
        <p:nvSpPr>
          <p:cNvPr id="2" name="Title 1"/>
          <p:cNvSpPr>
            <a:spLocks noGrp="1"/>
          </p:cNvSpPr>
          <p:nvPr>
            <p:ph type="title"/>
          </p:nvPr>
        </p:nvSpPr>
        <p:spPr>
          <a:xfrm>
            <a:off x="356184" y="152400"/>
            <a:ext cx="11460677" cy="762280"/>
          </a:xfrm>
          <a:prstGeom prst="rect">
            <a:avLst/>
          </a:prstGeom>
        </p:spPr>
        <p:txBody>
          <a:bodyPr vert="horz"/>
          <a:lstStyle>
            <a:lvl1pPr>
              <a:defRPr sz="3200">
                <a:solidFill>
                  <a:srgbClr val="595959"/>
                </a:solidFill>
              </a:defRPr>
            </a:lvl1pPr>
          </a:lstStyle>
          <a:p>
            <a:r>
              <a:rPr lang="en-US" dirty="0"/>
              <a:t>Click to edit Master title style</a:t>
            </a:r>
          </a:p>
        </p:txBody>
      </p:sp>
      <p:sp>
        <p:nvSpPr>
          <p:cNvPr id="4" name="Text Placeholder 3"/>
          <p:cNvSpPr>
            <a:spLocks noGrp="1"/>
          </p:cNvSpPr>
          <p:nvPr>
            <p:ph type="body" sz="quarter" idx="10" hasCustomPrompt="1"/>
          </p:nvPr>
        </p:nvSpPr>
        <p:spPr>
          <a:xfrm>
            <a:off x="356184" y="1066800"/>
            <a:ext cx="11460677" cy="4924521"/>
          </a:xfrm>
          <a:prstGeom prst="rect">
            <a:avLst/>
          </a:prstGeom>
        </p:spPr>
        <p:txBody>
          <a:bodyPr vert="horz"/>
          <a:lstStyle>
            <a:lvl1pPr>
              <a:buClr>
                <a:schemeClr val="accent6"/>
              </a:buClr>
              <a:buSzPct val="100000"/>
              <a:buFont typeface="Arial"/>
              <a:buChar char="•"/>
              <a:defRPr sz="2800" b="0" spc="0">
                <a:solidFill>
                  <a:srgbClr val="535352"/>
                </a:solidFill>
                <a:latin typeface="Calibri"/>
                <a:cs typeface="Calibri"/>
              </a:defRPr>
            </a:lvl1pPr>
            <a:lvl2pPr>
              <a:defRPr>
                <a:solidFill>
                  <a:srgbClr val="535352"/>
                </a:solidFill>
                <a:latin typeface="Calibri"/>
                <a:cs typeface="Calibri"/>
              </a:defRPr>
            </a:lvl2pPr>
            <a:lvl3pPr marL="1143000" indent="-228600">
              <a:buSzPct val="83000"/>
              <a:buFont typeface="Courier New"/>
              <a:buChar char="o"/>
              <a:defRPr>
                <a:solidFill>
                  <a:srgbClr val="535352"/>
                </a:solidFill>
                <a:latin typeface="Calibri"/>
                <a:cs typeface="Calibri"/>
              </a:defRPr>
            </a:lvl3pPr>
            <a:lvl4pPr marL="1371600" indent="0">
              <a:buNone/>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
        <p:nvSpPr>
          <p:cNvPr id="7" name="Rectangle 6"/>
          <p:cNvSpPr/>
          <p:nvPr userDrawn="1"/>
        </p:nvSpPr>
        <p:spPr>
          <a:xfrm flipV="1">
            <a:off x="0" y="6691304"/>
            <a:ext cx="12252960" cy="195470"/>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chemeClr val="bg1"/>
              </a:solidFill>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6184" y="6239911"/>
            <a:ext cx="1858608" cy="428909"/>
          </a:xfrm>
          <a:prstGeom prst="rect">
            <a:avLst/>
          </a:prstGeom>
        </p:spPr>
      </p:pic>
    </p:spTree>
    <p:extLst>
      <p:ext uri="{BB962C8B-B14F-4D97-AF65-F5344CB8AC3E}">
        <p14:creationId xmlns:p14="http://schemas.microsoft.com/office/powerpoint/2010/main" val="3982333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1F762-F4C9-C943-97D7-119D6C9C86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4E70DE-262A-8B49-8DC3-E1EA808A6A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7CE6AD-1B76-2F47-B6EC-AFCBFD2D14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C78197-BBFB-574A-883D-5C398E12328D}"/>
              </a:ext>
            </a:extLst>
          </p:cNvPr>
          <p:cNvSpPr>
            <a:spLocks noGrp="1"/>
          </p:cNvSpPr>
          <p:nvPr>
            <p:ph type="dt" sz="half" idx="10"/>
          </p:nvPr>
        </p:nvSpPr>
        <p:spPr/>
        <p:txBody>
          <a:bodyPr/>
          <a:lstStyle/>
          <a:p>
            <a:fld id="{58DAFDEA-56A2-084C-8DDE-DB80ED1ECE14}" type="datetimeFigureOut">
              <a:rPr lang="en-US" smtClean="0"/>
              <a:t>7/22/2020</a:t>
            </a:fld>
            <a:endParaRPr lang="en-US"/>
          </a:p>
        </p:txBody>
      </p:sp>
      <p:sp>
        <p:nvSpPr>
          <p:cNvPr id="6" name="Footer Placeholder 5">
            <a:extLst>
              <a:ext uri="{FF2B5EF4-FFF2-40B4-BE49-F238E27FC236}">
                <a16:creationId xmlns:a16="http://schemas.microsoft.com/office/drawing/2014/main" id="{D91C4BE9-6E7A-8A40-953B-C128FA4513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66D9AD-FFF5-3644-8C96-BF816297D382}"/>
              </a:ext>
            </a:extLst>
          </p:cNvPr>
          <p:cNvSpPr>
            <a:spLocks noGrp="1"/>
          </p:cNvSpPr>
          <p:nvPr>
            <p:ph type="sldNum" sz="quarter" idx="12"/>
          </p:nvPr>
        </p:nvSpPr>
        <p:spPr/>
        <p:txBody>
          <a:bodyPr/>
          <a:lstStyle/>
          <a:p>
            <a:fld id="{18F55527-8941-A24A-AC1E-91B7048AECEA}" type="slidenum">
              <a:rPr lang="en-US" smtClean="0"/>
              <a:t>‹#›</a:t>
            </a:fld>
            <a:endParaRPr lang="en-US"/>
          </a:p>
        </p:txBody>
      </p:sp>
    </p:spTree>
    <p:extLst>
      <p:ext uri="{BB962C8B-B14F-4D97-AF65-F5344CB8AC3E}">
        <p14:creationId xmlns:p14="http://schemas.microsoft.com/office/powerpoint/2010/main" val="11698282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8680" y="2311157"/>
            <a:ext cx="10515600" cy="1325563"/>
          </a:xfrm>
          <a:prstGeom prst="rect">
            <a:avLst/>
          </a:prstGeom>
        </p:spPr>
        <p:txBody>
          <a:bodyPr/>
          <a:lstStyle>
            <a:lvl1pPr>
              <a:defRPr sz="3600">
                <a:solidFill>
                  <a:srgbClr val="279ECE"/>
                </a:solidFill>
              </a:defRPr>
            </a:lvl1pPr>
          </a:lstStyle>
          <a:p>
            <a:r>
              <a:rPr lang="en-US" dirty="0"/>
              <a:t>Click to edit Master title style</a:t>
            </a:r>
          </a:p>
        </p:txBody>
      </p:sp>
      <p:sp>
        <p:nvSpPr>
          <p:cNvPr id="3" name="Rectangle 2"/>
          <p:cNvSpPr/>
          <p:nvPr userDrawn="1"/>
        </p:nvSpPr>
        <p:spPr>
          <a:xfrm flipV="1">
            <a:off x="0" y="6691304"/>
            <a:ext cx="12252960" cy="195470"/>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chemeClr val="bg1"/>
              </a:solidFill>
            </a:endParaRPr>
          </a:p>
        </p:txBody>
      </p:sp>
    </p:spTree>
    <p:extLst>
      <p:ext uri="{BB962C8B-B14F-4D97-AF65-F5344CB8AC3E}">
        <p14:creationId xmlns:p14="http://schemas.microsoft.com/office/powerpoint/2010/main" val="29181885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15600" y="226886"/>
            <a:ext cx="11360582" cy="763714"/>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6100"/>
              <a:buFont typeface="Arial"/>
              <a:buNone/>
              <a:defRPr sz="3200" b="0" i="0" u="none" strike="noStrike" cap="none">
                <a:solidFill>
                  <a:schemeClr val="dk1"/>
                </a:solidFill>
                <a:latin typeface="+mn-lt"/>
                <a:ea typeface="Arial"/>
                <a:cs typeface="Arial"/>
                <a:sym typeface="Arial"/>
              </a:defRPr>
            </a:lvl1pPr>
            <a:lvl2pPr marR="0" lvl="1" algn="l" rtl="0">
              <a:lnSpc>
                <a:spcPct val="100000"/>
              </a:lnSpc>
              <a:spcBef>
                <a:spcPts val="0"/>
              </a:spcBef>
              <a:spcAft>
                <a:spcPts val="0"/>
              </a:spcAft>
              <a:buClr>
                <a:schemeClr val="dk1"/>
              </a:buClr>
              <a:buSzPts val="6100"/>
              <a:buFont typeface="Arial"/>
              <a:buNone/>
              <a:defRPr sz="296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6100"/>
              <a:buFont typeface="Arial"/>
              <a:buNone/>
              <a:defRPr sz="296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6100"/>
              <a:buFont typeface="Arial"/>
              <a:buNone/>
              <a:defRPr sz="296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6100"/>
              <a:buFont typeface="Arial"/>
              <a:buNone/>
              <a:defRPr sz="296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6100"/>
              <a:buFont typeface="Arial"/>
              <a:buNone/>
              <a:defRPr sz="296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6100"/>
              <a:buFont typeface="Arial"/>
              <a:buNone/>
              <a:defRPr sz="296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6100"/>
              <a:buFont typeface="Arial"/>
              <a:buNone/>
              <a:defRPr sz="296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6100"/>
              <a:buFont typeface="Arial"/>
              <a:buNone/>
              <a:defRPr sz="2960" b="0" i="0" u="none" strike="noStrike" cap="none">
                <a:solidFill>
                  <a:schemeClr val="dk1"/>
                </a:solidFill>
                <a:latin typeface="Arial"/>
                <a:ea typeface="Arial"/>
                <a:cs typeface="Arial"/>
                <a:sym typeface="Arial"/>
              </a:defRPr>
            </a:lvl9pPr>
          </a:lstStyle>
          <a:p>
            <a:endParaRPr dirty="0"/>
          </a:p>
        </p:txBody>
      </p:sp>
      <p:sp>
        <p:nvSpPr>
          <p:cNvPr id="15" name="Shape 15"/>
          <p:cNvSpPr txBox="1">
            <a:spLocks noGrp="1"/>
          </p:cNvSpPr>
          <p:nvPr>
            <p:ph type="body" idx="1"/>
          </p:nvPr>
        </p:nvSpPr>
        <p:spPr>
          <a:xfrm>
            <a:off x="415600" y="1219200"/>
            <a:ext cx="11360582" cy="4648200"/>
          </a:xfrm>
          <a:prstGeom prst="rect">
            <a:avLst/>
          </a:prstGeom>
          <a:noFill/>
          <a:ln>
            <a:noFill/>
          </a:ln>
        </p:spPr>
        <p:txBody>
          <a:bodyPr spcFirstLastPara="1" wrap="square" lIns="91425" tIns="91425" rIns="91425" bIns="91425" anchor="t" anchorCtr="0">
            <a:normAutofit/>
          </a:bodyPr>
          <a:lstStyle>
            <a:lvl1pPr marL="342900" marR="0" lvl="0" indent="-342900" algn="l" rtl="0">
              <a:lnSpc>
                <a:spcPct val="115000"/>
              </a:lnSpc>
              <a:spcBef>
                <a:spcPts val="0"/>
              </a:spcBef>
              <a:spcAft>
                <a:spcPts val="0"/>
              </a:spcAft>
              <a:buClr>
                <a:schemeClr val="dk2"/>
              </a:buClr>
              <a:buSzPct val="100000"/>
              <a:buFont typeface="Arial" panose="020B0604020202020204" pitchFamily="34" charset="0"/>
              <a:buChar char="•"/>
              <a:defRPr sz="2800" b="0" i="0" u="none" strike="noStrike" cap="none">
                <a:solidFill>
                  <a:schemeClr val="dk2"/>
                </a:solidFill>
                <a:latin typeface="+mn-lt"/>
                <a:ea typeface="Arial"/>
                <a:cs typeface="Arial"/>
                <a:sym typeface="Arial"/>
              </a:defRPr>
            </a:lvl1pPr>
            <a:lvl2pPr marL="443667" marR="0" lvl="1" indent="-206428" algn="l" rtl="0">
              <a:lnSpc>
                <a:spcPct val="115000"/>
              </a:lnSpc>
              <a:spcBef>
                <a:spcPts val="1795"/>
              </a:spcBef>
              <a:spcAft>
                <a:spcPts val="0"/>
              </a:spcAft>
              <a:buClr>
                <a:schemeClr val="dk2"/>
              </a:buClr>
              <a:buSzPts val="3100"/>
              <a:buFont typeface="Arial"/>
              <a:buChar char="○"/>
              <a:defRPr sz="1504" b="0" i="0" u="none" strike="noStrike" cap="none">
                <a:solidFill>
                  <a:schemeClr val="dk2"/>
                </a:solidFill>
                <a:latin typeface="Arial"/>
                <a:ea typeface="Arial"/>
                <a:cs typeface="Arial"/>
                <a:sym typeface="Arial"/>
              </a:defRPr>
            </a:lvl2pPr>
            <a:lvl3pPr marL="665500" marR="0" lvl="2" indent="-206428" algn="l" rtl="0">
              <a:lnSpc>
                <a:spcPct val="115000"/>
              </a:lnSpc>
              <a:spcBef>
                <a:spcPts val="1795"/>
              </a:spcBef>
              <a:spcAft>
                <a:spcPts val="0"/>
              </a:spcAft>
              <a:buClr>
                <a:schemeClr val="dk2"/>
              </a:buClr>
              <a:buSzPts val="3100"/>
              <a:buFont typeface="Arial"/>
              <a:buChar char="■"/>
              <a:defRPr sz="1504" b="0" i="0" u="none" strike="noStrike" cap="none">
                <a:solidFill>
                  <a:schemeClr val="dk2"/>
                </a:solidFill>
                <a:latin typeface="Arial"/>
                <a:ea typeface="Arial"/>
                <a:cs typeface="Arial"/>
                <a:sym typeface="Arial"/>
              </a:defRPr>
            </a:lvl3pPr>
            <a:lvl4pPr marL="887334" marR="0" lvl="3" indent="-206428" algn="l" rtl="0">
              <a:lnSpc>
                <a:spcPct val="115000"/>
              </a:lnSpc>
              <a:spcBef>
                <a:spcPts val="1795"/>
              </a:spcBef>
              <a:spcAft>
                <a:spcPts val="0"/>
              </a:spcAft>
              <a:buClr>
                <a:schemeClr val="dk2"/>
              </a:buClr>
              <a:buSzPts val="3100"/>
              <a:buFont typeface="Arial"/>
              <a:buChar char="●"/>
              <a:defRPr sz="1504" b="0" i="0" u="none" strike="noStrike" cap="none">
                <a:solidFill>
                  <a:schemeClr val="dk2"/>
                </a:solidFill>
                <a:latin typeface="Arial"/>
                <a:ea typeface="Arial"/>
                <a:cs typeface="Arial"/>
                <a:sym typeface="Arial"/>
              </a:defRPr>
            </a:lvl4pPr>
            <a:lvl5pPr marL="1109167" marR="0" lvl="4" indent="-206428" algn="l" rtl="0">
              <a:lnSpc>
                <a:spcPct val="115000"/>
              </a:lnSpc>
              <a:spcBef>
                <a:spcPts val="1795"/>
              </a:spcBef>
              <a:spcAft>
                <a:spcPts val="0"/>
              </a:spcAft>
              <a:buClr>
                <a:schemeClr val="dk2"/>
              </a:buClr>
              <a:buSzPts val="3100"/>
              <a:buFont typeface="Arial"/>
              <a:buChar char="○"/>
              <a:defRPr sz="1504" b="0" i="0" u="none" strike="noStrike" cap="none">
                <a:solidFill>
                  <a:schemeClr val="dk2"/>
                </a:solidFill>
                <a:latin typeface="Arial"/>
                <a:ea typeface="Arial"/>
                <a:cs typeface="Arial"/>
                <a:sym typeface="Arial"/>
              </a:defRPr>
            </a:lvl5pPr>
            <a:lvl6pPr marL="1331001" marR="0" lvl="5" indent="-206428" algn="l" rtl="0">
              <a:lnSpc>
                <a:spcPct val="115000"/>
              </a:lnSpc>
              <a:spcBef>
                <a:spcPts val="1795"/>
              </a:spcBef>
              <a:spcAft>
                <a:spcPts val="0"/>
              </a:spcAft>
              <a:buClr>
                <a:schemeClr val="dk2"/>
              </a:buClr>
              <a:buSzPts val="3100"/>
              <a:buFont typeface="Arial"/>
              <a:buChar char="■"/>
              <a:defRPr sz="1504" b="0" i="0" u="none" strike="noStrike" cap="none">
                <a:solidFill>
                  <a:schemeClr val="dk2"/>
                </a:solidFill>
                <a:latin typeface="Arial"/>
                <a:ea typeface="Arial"/>
                <a:cs typeface="Arial"/>
                <a:sym typeface="Arial"/>
              </a:defRPr>
            </a:lvl6pPr>
            <a:lvl7pPr marL="1552834" marR="0" lvl="6" indent="-206428" algn="l" rtl="0">
              <a:lnSpc>
                <a:spcPct val="115000"/>
              </a:lnSpc>
              <a:spcBef>
                <a:spcPts val="1795"/>
              </a:spcBef>
              <a:spcAft>
                <a:spcPts val="0"/>
              </a:spcAft>
              <a:buClr>
                <a:schemeClr val="dk2"/>
              </a:buClr>
              <a:buSzPts val="3100"/>
              <a:buFont typeface="Arial"/>
              <a:buChar char="●"/>
              <a:defRPr sz="1504" b="0" i="0" u="none" strike="noStrike" cap="none">
                <a:solidFill>
                  <a:schemeClr val="dk2"/>
                </a:solidFill>
                <a:latin typeface="Arial"/>
                <a:ea typeface="Arial"/>
                <a:cs typeface="Arial"/>
                <a:sym typeface="Arial"/>
              </a:defRPr>
            </a:lvl7pPr>
            <a:lvl8pPr marL="1774668" marR="0" lvl="7" indent="-206428" algn="l" rtl="0">
              <a:lnSpc>
                <a:spcPct val="115000"/>
              </a:lnSpc>
              <a:spcBef>
                <a:spcPts val="1795"/>
              </a:spcBef>
              <a:spcAft>
                <a:spcPts val="0"/>
              </a:spcAft>
              <a:buClr>
                <a:schemeClr val="dk2"/>
              </a:buClr>
              <a:buSzPts val="3100"/>
              <a:buFont typeface="Arial"/>
              <a:buChar char="○"/>
              <a:defRPr sz="1504" b="0" i="0" u="none" strike="noStrike" cap="none">
                <a:solidFill>
                  <a:schemeClr val="dk2"/>
                </a:solidFill>
                <a:latin typeface="Arial"/>
                <a:ea typeface="Arial"/>
                <a:cs typeface="Arial"/>
                <a:sym typeface="Arial"/>
              </a:defRPr>
            </a:lvl8pPr>
            <a:lvl9pPr marL="1996501" marR="0" lvl="8" indent="-206428" algn="l" rtl="0">
              <a:lnSpc>
                <a:spcPct val="115000"/>
              </a:lnSpc>
              <a:spcBef>
                <a:spcPts val="1795"/>
              </a:spcBef>
              <a:spcAft>
                <a:spcPts val="1795"/>
              </a:spcAft>
              <a:buClr>
                <a:schemeClr val="dk2"/>
              </a:buClr>
              <a:buSzPts val="3100"/>
              <a:buFont typeface="Arial"/>
              <a:buChar char="■"/>
              <a:defRPr sz="1504" b="0" i="0" u="none" strike="noStrike" cap="none">
                <a:solidFill>
                  <a:schemeClr val="dk2"/>
                </a:solidFill>
                <a:latin typeface="Arial"/>
                <a:ea typeface="Arial"/>
                <a:cs typeface="Arial"/>
                <a:sym typeface="Arial"/>
              </a:defRPr>
            </a:lvl9pPr>
          </a:lstStyle>
          <a:p>
            <a:endParaRPr dirty="0"/>
          </a:p>
        </p:txBody>
      </p:sp>
      <p:sp>
        <p:nvSpPr>
          <p:cNvPr id="16" name="Shape 16"/>
          <p:cNvSpPr txBox="1">
            <a:spLocks noGrp="1"/>
          </p:cNvSpPr>
          <p:nvPr>
            <p:ph type="sldNum" idx="12"/>
          </p:nvPr>
        </p:nvSpPr>
        <p:spPr>
          <a:xfrm>
            <a:off x="11296610" y="6217622"/>
            <a:ext cx="731733" cy="524863"/>
          </a:xfrm>
          <a:prstGeom prst="rect">
            <a:avLst/>
          </a:prstGeom>
          <a:noFill/>
          <a:ln>
            <a:noFill/>
          </a:ln>
        </p:spPr>
        <p:txBody>
          <a:bodyPr spcFirstLastPara="1" wrap="square" lIns="202450" tIns="202450" rIns="202450" bIns="202450" anchor="ctr" anchorCtr="0">
            <a:noAutofit/>
          </a:bodyPr>
          <a:lstStyle>
            <a:lvl1pPr marL="0" marR="0" lvl="0" indent="0" algn="r" rtl="0">
              <a:lnSpc>
                <a:spcPct val="100000"/>
              </a:lnSpc>
              <a:spcBef>
                <a:spcPts val="0"/>
              </a:spcBef>
              <a:spcAft>
                <a:spcPts val="0"/>
              </a:spcAft>
              <a:buClr>
                <a:srgbClr val="000000"/>
              </a:buClr>
              <a:buSzPts val="2100"/>
              <a:buFont typeface="Arial"/>
              <a:buNone/>
              <a:defRPr sz="1019"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2100"/>
              <a:buFont typeface="Arial"/>
              <a:buNone/>
              <a:defRPr sz="1019"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2100"/>
              <a:buFont typeface="Arial"/>
              <a:buNone/>
              <a:defRPr sz="1019"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2100"/>
              <a:buFont typeface="Arial"/>
              <a:buNone/>
              <a:defRPr sz="1019"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2100"/>
              <a:buFont typeface="Arial"/>
              <a:buNone/>
              <a:defRPr sz="1019"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2100"/>
              <a:buFont typeface="Arial"/>
              <a:buNone/>
              <a:defRPr sz="1019"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2100"/>
              <a:buFont typeface="Arial"/>
              <a:buNone/>
              <a:defRPr sz="1019"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2100"/>
              <a:buFont typeface="Arial"/>
              <a:buNone/>
              <a:defRPr sz="1019"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2100"/>
              <a:buFont typeface="Arial"/>
              <a:buNone/>
              <a:defRPr sz="1019"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124892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Chart">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Nunito"/>
              <a:buNone/>
              <a:defRPr sz="4400" b="1" i="0" u="none" strike="noStrike" cap="none">
                <a:solidFill>
                  <a:schemeClr val="dk1"/>
                </a:solidFill>
                <a:latin typeface="Nunito"/>
                <a:ea typeface="Nunito"/>
                <a:cs typeface="Nunito"/>
                <a:sym typeface="Nuni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6" name="Shape 56"/>
          <p:cNvSpPr txBox="1">
            <a:spLocks noGrp="1"/>
          </p:cNvSpPr>
          <p:nvPr>
            <p:ph type="body" idx="1"/>
          </p:nvPr>
        </p:nvSpPr>
        <p:spPr>
          <a:xfrm>
            <a:off x="838200" y="1825625"/>
            <a:ext cx="10515599" cy="3908141"/>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dirty="0"/>
          </a:p>
        </p:txBody>
      </p:sp>
    </p:spTree>
    <p:extLst>
      <p:ext uri="{BB962C8B-B14F-4D97-AF65-F5344CB8AC3E}">
        <p14:creationId xmlns:p14="http://schemas.microsoft.com/office/powerpoint/2010/main" val="19221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CCACD-C860-A04E-AB99-EB3CE3E689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AA315-AD04-AD45-85F7-13E8A80412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AC8831-3BC2-F342-9112-97ED5395EF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BA6E90-AA72-9440-B1E7-014C8446CB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34902F-CFC7-A047-A04D-C2832DCCAC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0B24D7-C7CA-4D41-8972-8997D5BD8252}"/>
              </a:ext>
            </a:extLst>
          </p:cNvPr>
          <p:cNvSpPr>
            <a:spLocks noGrp="1"/>
          </p:cNvSpPr>
          <p:nvPr>
            <p:ph type="dt" sz="half" idx="10"/>
          </p:nvPr>
        </p:nvSpPr>
        <p:spPr/>
        <p:txBody>
          <a:bodyPr/>
          <a:lstStyle/>
          <a:p>
            <a:fld id="{58DAFDEA-56A2-084C-8DDE-DB80ED1ECE14}" type="datetimeFigureOut">
              <a:rPr lang="en-US" smtClean="0"/>
              <a:t>7/22/2020</a:t>
            </a:fld>
            <a:endParaRPr lang="en-US"/>
          </a:p>
        </p:txBody>
      </p:sp>
      <p:sp>
        <p:nvSpPr>
          <p:cNvPr id="8" name="Footer Placeholder 7">
            <a:extLst>
              <a:ext uri="{FF2B5EF4-FFF2-40B4-BE49-F238E27FC236}">
                <a16:creationId xmlns:a16="http://schemas.microsoft.com/office/drawing/2014/main" id="{FAA74480-D04B-D248-9942-E5F2AFCB04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2DF80C-3A07-0B41-A912-07FE279791CA}"/>
              </a:ext>
            </a:extLst>
          </p:cNvPr>
          <p:cNvSpPr>
            <a:spLocks noGrp="1"/>
          </p:cNvSpPr>
          <p:nvPr>
            <p:ph type="sldNum" sz="quarter" idx="12"/>
          </p:nvPr>
        </p:nvSpPr>
        <p:spPr/>
        <p:txBody>
          <a:bodyPr/>
          <a:lstStyle/>
          <a:p>
            <a:fld id="{18F55527-8941-A24A-AC1E-91B7048AECEA}" type="slidenum">
              <a:rPr lang="en-US" smtClean="0"/>
              <a:t>‹#›</a:t>
            </a:fld>
            <a:endParaRPr lang="en-US"/>
          </a:p>
        </p:txBody>
      </p:sp>
    </p:spTree>
    <p:extLst>
      <p:ext uri="{BB962C8B-B14F-4D97-AF65-F5344CB8AC3E}">
        <p14:creationId xmlns:p14="http://schemas.microsoft.com/office/powerpoint/2010/main" val="1424000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1EEFD-2607-1043-9802-F8A02EAA9C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F9CBF2-074F-4645-B96B-4BE572078FDA}"/>
              </a:ext>
            </a:extLst>
          </p:cNvPr>
          <p:cNvSpPr>
            <a:spLocks noGrp="1"/>
          </p:cNvSpPr>
          <p:nvPr>
            <p:ph type="dt" sz="half" idx="10"/>
          </p:nvPr>
        </p:nvSpPr>
        <p:spPr/>
        <p:txBody>
          <a:bodyPr/>
          <a:lstStyle/>
          <a:p>
            <a:fld id="{58DAFDEA-56A2-084C-8DDE-DB80ED1ECE14}" type="datetimeFigureOut">
              <a:rPr lang="en-US" smtClean="0"/>
              <a:t>7/22/2020</a:t>
            </a:fld>
            <a:endParaRPr lang="en-US"/>
          </a:p>
        </p:txBody>
      </p:sp>
      <p:sp>
        <p:nvSpPr>
          <p:cNvPr id="4" name="Footer Placeholder 3">
            <a:extLst>
              <a:ext uri="{FF2B5EF4-FFF2-40B4-BE49-F238E27FC236}">
                <a16:creationId xmlns:a16="http://schemas.microsoft.com/office/drawing/2014/main" id="{4AE67B27-99A8-6541-B18F-9FB7984A65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2C76DF-FDA6-4449-A22F-73B4A004C809}"/>
              </a:ext>
            </a:extLst>
          </p:cNvPr>
          <p:cNvSpPr>
            <a:spLocks noGrp="1"/>
          </p:cNvSpPr>
          <p:nvPr>
            <p:ph type="sldNum" sz="quarter" idx="12"/>
          </p:nvPr>
        </p:nvSpPr>
        <p:spPr/>
        <p:txBody>
          <a:bodyPr/>
          <a:lstStyle/>
          <a:p>
            <a:fld id="{18F55527-8941-A24A-AC1E-91B7048AECEA}" type="slidenum">
              <a:rPr lang="en-US" smtClean="0"/>
              <a:t>‹#›</a:t>
            </a:fld>
            <a:endParaRPr lang="en-US"/>
          </a:p>
        </p:txBody>
      </p:sp>
    </p:spTree>
    <p:extLst>
      <p:ext uri="{BB962C8B-B14F-4D97-AF65-F5344CB8AC3E}">
        <p14:creationId xmlns:p14="http://schemas.microsoft.com/office/powerpoint/2010/main" val="3774696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26AEBB-879A-824E-86C3-5A642C93BC20}"/>
              </a:ext>
            </a:extLst>
          </p:cNvPr>
          <p:cNvSpPr>
            <a:spLocks noGrp="1"/>
          </p:cNvSpPr>
          <p:nvPr>
            <p:ph type="dt" sz="half" idx="10"/>
          </p:nvPr>
        </p:nvSpPr>
        <p:spPr/>
        <p:txBody>
          <a:bodyPr/>
          <a:lstStyle/>
          <a:p>
            <a:fld id="{58DAFDEA-56A2-084C-8DDE-DB80ED1ECE14}" type="datetimeFigureOut">
              <a:rPr lang="en-US" smtClean="0"/>
              <a:t>7/22/2020</a:t>
            </a:fld>
            <a:endParaRPr lang="en-US"/>
          </a:p>
        </p:txBody>
      </p:sp>
      <p:sp>
        <p:nvSpPr>
          <p:cNvPr id="3" name="Footer Placeholder 2">
            <a:extLst>
              <a:ext uri="{FF2B5EF4-FFF2-40B4-BE49-F238E27FC236}">
                <a16:creationId xmlns:a16="http://schemas.microsoft.com/office/drawing/2014/main" id="{CA5BFA32-D568-F147-8AC7-F1D0542409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2785A6-276C-3C4A-958B-10F02F62A87D}"/>
              </a:ext>
            </a:extLst>
          </p:cNvPr>
          <p:cNvSpPr>
            <a:spLocks noGrp="1"/>
          </p:cNvSpPr>
          <p:nvPr>
            <p:ph type="sldNum" sz="quarter" idx="12"/>
          </p:nvPr>
        </p:nvSpPr>
        <p:spPr/>
        <p:txBody>
          <a:bodyPr/>
          <a:lstStyle/>
          <a:p>
            <a:fld id="{18F55527-8941-A24A-AC1E-91B7048AECEA}" type="slidenum">
              <a:rPr lang="en-US" smtClean="0"/>
              <a:t>‹#›</a:t>
            </a:fld>
            <a:endParaRPr lang="en-US"/>
          </a:p>
        </p:txBody>
      </p:sp>
    </p:spTree>
    <p:extLst>
      <p:ext uri="{BB962C8B-B14F-4D97-AF65-F5344CB8AC3E}">
        <p14:creationId xmlns:p14="http://schemas.microsoft.com/office/powerpoint/2010/main" val="1679569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FAB2D-7C75-D645-BE3C-8B87AA5630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46545F-B554-B546-914F-1B08303DDC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AD4D9C-5734-D44E-B3F7-388E43821B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AADF4A-0AAF-9C4E-9DB0-55BA0ECA0B9E}"/>
              </a:ext>
            </a:extLst>
          </p:cNvPr>
          <p:cNvSpPr>
            <a:spLocks noGrp="1"/>
          </p:cNvSpPr>
          <p:nvPr>
            <p:ph type="dt" sz="half" idx="10"/>
          </p:nvPr>
        </p:nvSpPr>
        <p:spPr/>
        <p:txBody>
          <a:bodyPr/>
          <a:lstStyle/>
          <a:p>
            <a:fld id="{58DAFDEA-56A2-084C-8DDE-DB80ED1ECE14}" type="datetimeFigureOut">
              <a:rPr lang="en-US" smtClean="0"/>
              <a:t>7/22/2020</a:t>
            </a:fld>
            <a:endParaRPr lang="en-US"/>
          </a:p>
        </p:txBody>
      </p:sp>
      <p:sp>
        <p:nvSpPr>
          <p:cNvPr id="6" name="Footer Placeholder 5">
            <a:extLst>
              <a:ext uri="{FF2B5EF4-FFF2-40B4-BE49-F238E27FC236}">
                <a16:creationId xmlns:a16="http://schemas.microsoft.com/office/drawing/2014/main" id="{7C2BD75D-950D-7F45-9E1B-D7B849D88B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762885-E7FF-DF40-B20D-3A2C4EF6A3CB}"/>
              </a:ext>
            </a:extLst>
          </p:cNvPr>
          <p:cNvSpPr>
            <a:spLocks noGrp="1"/>
          </p:cNvSpPr>
          <p:nvPr>
            <p:ph type="sldNum" sz="quarter" idx="12"/>
          </p:nvPr>
        </p:nvSpPr>
        <p:spPr/>
        <p:txBody>
          <a:bodyPr/>
          <a:lstStyle/>
          <a:p>
            <a:fld id="{18F55527-8941-A24A-AC1E-91B7048AECEA}" type="slidenum">
              <a:rPr lang="en-US" smtClean="0"/>
              <a:t>‹#›</a:t>
            </a:fld>
            <a:endParaRPr lang="en-US"/>
          </a:p>
        </p:txBody>
      </p:sp>
    </p:spTree>
    <p:extLst>
      <p:ext uri="{BB962C8B-B14F-4D97-AF65-F5344CB8AC3E}">
        <p14:creationId xmlns:p14="http://schemas.microsoft.com/office/powerpoint/2010/main" val="3742189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400A2-A252-EB47-B313-168DD089D0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267EAA-1544-AF4D-974C-3709B3D9C1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BC4374-E14E-B443-B5BD-9815D25C93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41E1DB-91C1-E341-8E96-401B403A4253}"/>
              </a:ext>
            </a:extLst>
          </p:cNvPr>
          <p:cNvSpPr>
            <a:spLocks noGrp="1"/>
          </p:cNvSpPr>
          <p:nvPr>
            <p:ph type="dt" sz="half" idx="10"/>
          </p:nvPr>
        </p:nvSpPr>
        <p:spPr/>
        <p:txBody>
          <a:bodyPr/>
          <a:lstStyle/>
          <a:p>
            <a:fld id="{58DAFDEA-56A2-084C-8DDE-DB80ED1ECE14}" type="datetimeFigureOut">
              <a:rPr lang="en-US" smtClean="0"/>
              <a:t>7/22/2020</a:t>
            </a:fld>
            <a:endParaRPr lang="en-US"/>
          </a:p>
        </p:txBody>
      </p:sp>
      <p:sp>
        <p:nvSpPr>
          <p:cNvPr id="6" name="Footer Placeholder 5">
            <a:extLst>
              <a:ext uri="{FF2B5EF4-FFF2-40B4-BE49-F238E27FC236}">
                <a16:creationId xmlns:a16="http://schemas.microsoft.com/office/drawing/2014/main" id="{11DACC86-819B-AD48-918B-B36A1FED71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009323-F9E1-D440-A7D6-7817501FDA5C}"/>
              </a:ext>
            </a:extLst>
          </p:cNvPr>
          <p:cNvSpPr>
            <a:spLocks noGrp="1"/>
          </p:cNvSpPr>
          <p:nvPr>
            <p:ph type="sldNum" sz="quarter" idx="12"/>
          </p:nvPr>
        </p:nvSpPr>
        <p:spPr/>
        <p:txBody>
          <a:bodyPr/>
          <a:lstStyle/>
          <a:p>
            <a:fld id="{18F55527-8941-A24A-AC1E-91B7048AECEA}" type="slidenum">
              <a:rPr lang="en-US" smtClean="0"/>
              <a:t>‹#›</a:t>
            </a:fld>
            <a:endParaRPr lang="en-US"/>
          </a:p>
        </p:txBody>
      </p:sp>
    </p:spTree>
    <p:extLst>
      <p:ext uri="{BB962C8B-B14F-4D97-AF65-F5344CB8AC3E}">
        <p14:creationId xmlns:p14="http://schemas.microsoft.com/office/powerpoint/2010/main" val="2996014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jp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image" Target="../media/image4.png"/><Relationship Id="rId3" Type="http://schemas.openxmlformats.org/officeDocument/2006/relationships/slideLayout" Target="../slideLayouts/slideLayout30.xml"/><Relationship Id="rId21" Type="http://schemas.microsoft.com/office/2007/relationships/hdphoto" Target="../media/hdphoto2.wdp"/><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3.png"/><Relationship Id="rId2" Type="http://schemas.openxmlformats.org/officeDocument/2006/relationships/slideLayout" Target="../slideLayouts/slideLayout29.xml"/><Relationship Id="rId16" Type="http://schemas.openxmlformats.org/officeDocument/2006/relationships/theme" Target="../theme/theme4.xml"/><Relationship Id="rId20" Type="http://schemas.openxmlformats.org/officeDocument/2006/relationships/image" Target="../media/image5.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microsoft.com/office/2007/relationships/hdphoto" Target="../media/hdphoto1.wdp"/><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7F5236-8395-9B40-88D8-FED59E40AA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751706-D4F1-A54D-BAD4-1692AE73B5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0A0C22-54CF-2F45-BA31-7AFA0EE9B2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DAFDEA-56A2-084C-8DDE-DB80ED1ECE14}" type="datetimeFigureOut">
              <a:rPr lang="en-US" smtClean="0"/>
              <a:t>7/22/2020</a:t>
            </a:fld>
            <a:endParaRPr lang="en-US"/>
          </a:p>
        </p:txBody>
      </p:sp>
      <p:sp>
        <p:nvSpPr>
          <p:cNvPr id="5" name="Footer Placeholder 4">
            <a:extLst>
              <a:ext uri="{FF2B5EF4-FFF2-40B4-BE49-F238E27FC236}">
                <a16:creationId xmlns:a16="http://schemas.microsoft.com/office/drawing/2014/main" id="{5F5DD4F5-E107-5E40-A718-7C8AAAD533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66E3AA-6745-404B-B57B-AA6CEE6927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F55527-8941-A24A-AC1E-91B7048AECEA}" type="slidenum">
              <a:rPr lang="en-US" smtClean="0"/>
              <a:t>‹#›</a:t>
            </a:fld>
            <a:endParaRPr lang="en-US"/>
          </a:p>
        </p:txBody>
      </p:sp>
    </p:spTree>
    <p:extLst>
      <p:ext uri="{BB962C8B-B14F-4D97-AF65-F5344CB8AC3E}">
        <p14:creationId xmlns:p14="http://schemas.microsoft.com/office/powerpoint/2010/main" val="2281531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621692" y="966740"/>
            <a:ext cx="242147" cy="0"/>
          </a:xfrm>
          <a:custGeom>
            <a:avLst/>
            <a:gdLst/>
            <a:ahLst/>
            <a:cxnLst/>
            <a:rect l="l" t="t" r="r" b="b"/>
            <a:pathLst>
              <a:path w="181609" h="120000" extrusionOk="0">
                <a:moveTo>
                  <a:pt x="0" y="0"/>
                </a:moveTo>
                <a:lnTo>
                  <a:pt x="181500" y="0"/>
                </a:lnTo>
              </a:path>
            </a:pathLst>
          </a:custGeom>
          <a:noFill/>
          <a:ln w="25400" cap="flat" cmpd="sng">
            <a:solidFill>
              <a:srgbClr val="929292"/>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p>
        </p:txBody>
      </p:sp>
      <p:sp>
        <p:nvSpPr>
          <p:cNvPr id="7" name="Google Shape;7;p1"/>
          <p:cNvSpPr txBox="1">
            <a:spLocks noGrp="1"/>
          </p:cNvSpPr>
          <p:nvPr>
            <p:ph type="title"/>
          </p:nvPr>
        </p:nvSpPr>
        <p:spPr>
          <a:xfrm>
            <a:off x="4940300" y="3763940"/>
            <a:ext cx="2311400" cy="60282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2800" b="0" i="0" u="none" strike="noStrike" cap="none">
                <a:solidFill>
                  <a:srgbClr val="E3167D"/>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1"/>
          <p:cNvSpPr txBox="1">
            <a:spLocks noGrp="1"/>
          </p:cNvSpPr>
          <p:nvPr>
            <p:ph type="body" idx="1"/>
          </p:nvPr>
        </p:nvSpPr>
        <p:spPr>
          <a:xfrm>
            <a:off x="898434" y="1154177"/>
            <a:ext cx="10395132" cy="1476585"/>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145280" y="6377941"/>
            <a:ext cx="3901440" cy="342900"/>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SzPts val="1400"/>
              <a:buNone/>
              <a:defRPr sz="2400">
                <a:solidFill>
                  <a:srgbClr val="888888"/>
                </a:solidFill>
              </a:defRPr>
            </a:lvl1pPr>
            <a:lvl2pPr marR="0" lvl="1" algn="l" rtl="0">
              <a:spcBef>
                <a:spcPts val="0"/>
              </a:spcBef>
              <a:spcAft>
                <a:spcPts val="0"/>
              </a:spcAft>
              <a:buSzPts val="1400"/>
              <a:buNone/>
              <a:defRPr sz="2400" b="0" i="0" u="none" strike="noStrike" cap="none"/>
            </a:lvl2pPr>
            <a:lvl3pPr marR="0" lvl="2" algn="l" rtl="0">
              <a:spcBef>
                <a:spcPts val="0"/>
              </a:spcBef>
              <a:spcAft>
                <a:spcPts val="0"/>
              </a:spcAft>
              <a:buSzPts val="1400"/>
              <a:buNone/>
              <a:defRPr sz="2400" b="0" i="0" u="none" strike="noStrike" cap="none"/>
            </a:lvl3pPr>
            <a:lvl4pPr marR="0" lvl="3" algn="l" rtl="0">
              <a:spcBef>
                <a:spcPts val="0"/>
              </a:spcBef>
              <a:spcAft>
                <a:spcPts val="0"/>
              </a:spcAft>
              <a:buSzPts val="1400"/>
              <a:buNone/>
              <a:defRPr sz="2400" b="0" i="0" u="none" strike="noStrike" cap="none"/>
            </a:lvl4pPr>
            <a:lvl5pPr marR="0" lvl="4" algn="l" rtl="0">
              <a:spcBef>
                <a:spcPts val="0"/>
              </a:spcBef>
              <a:spcAft>
                <a:spcPts val="0"/>
              </a:spcAft>
              <a:buSzPts val="1400"/>
              <a:buNone/>
              <a:defRPr sz="2400" b="0" i="0" u="none" strike="noStrike" cap="none"/>
            </a:lvl5pPr>
            <a:lvl6pPr marR="0" lvl="5" algn="l" rtl="0">
              <a:spcBef>
                <a:spcPts val="0"/>
              </a:spcBef>
              <a:spcAft>
                <a:spcPts val="0"/>
              </a:spcAft>
              <a:buSzPts val="1400"/>
              <a:buNone/>
              <a:defRPr sz="2400" b="0" i="0" u="none" strike="noStrike" cap="none"/>
            </a:lvl6pPr>
            <a:lvl7pPr marR="0" lvl="6" algn="l" rtl="0">
              <a:spcBef>
                <a:spcPts val="0"/>
              </a:spcBef>
              <a:spcAft>
                <a:spcPts val="0"/>
              </a:spcAft>
              <a:buSzPts val="1400"/>
              <a:buNone/>
              <a:defRPr sz="2400" b="0" i="0" u="none" strike="noStrike" cap="none"/>
            </a:lvl7pPr>
            <a:lvl8pPr marR="0" lvl="7" algn="l" rtl="0">
              <a:spcBef>
                <a:spcPts val="0"/>
              </a:spcBef>
              <a:spcAft>
                <a:spcPts val="0"/>
              </a:spcAft>
              <a:buSzPts val="1400"/>
              <a:buNone/>
              <a:defRPr sz="2400" b="0" i="0" u="none" strike="noStrike" cap="none"/>
            </a:lvl8pPr>
            <a:lvl9pPr marR="0" lvl="8" algn="l" rtl="0">
              <a:spcBef>
                <a:spcPts val="0"/>
              </a:spcBef>
              <a:spcAft>
                <a:spcPts val="0"/>
              </a:spcAft>
              <a:buSzPts val="1400"/>
              <a:buNone/>
              <a:defRPr sz="2400" b="0" i="0" u="none" strike="noStrike" cap="none"/>
            </a:lvl9pPr>
          </a:lstStyle>
          <a:p>
            <a:endParaRPr/>
          </a:p>
        </p:txBody>
      </p:sp>
      <p:sp>
        <p:nvSpPr>
          <p:cNvPr id="10" name="Google Shape;10;p1"/>
          <p:cNvSpPr txBox="1">
            <a:spLocks noGrp="1"/>
          </p:cNvSpPr>
          <p:nvPr>
            <p:ph type="dt" idx="10"/>
          </p:nvPr>
        </p:nvSpPr>
        <p:spPr>
          <a:xfrm>
            <a:off x="609600" y="6377941"/>
            <a:ext cx="2804160" cy="3429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2400">
                <a:solidFill>
                  <a:srgbClr val="888888"/>
                </a:solidFill>
              </a:defRPr>
            </a:lvl1pPr>
            <a:lvl2pPr marR="0" lvl="1" algn="l" rtl="0">
              <a:spcBef>
                <a:spcPts val="0"/>
              </a:spcBef>
              <a:spcAft>
                <a:spcPts val="0"/>
              </a:spcAft>
              <a:buSzPts val="1400"/>
              <a:buNone/>
              <a:defRPr sz="2400" b="0" i="0" u="none" strike="noStrike" cap="none"/>
            </a:lvl2pPr>
            <a:lvl3pPr marR="0" lvl="2" algn="l" rtl="0">
              <a:spcBef>
                <a:spcPts val="0"/>
              </a:spcBef>
              <a:spcAft>
                <a:spcPts val="0"/>
              </a:spcAft>
              <a:buSzPts val="1400"/>
              <a:buNone/>
              <a:defRPr sz="2400" b="0" i="0" u="none" strike="noStrike" cap="none"/>
            </a:lvl3pPr>
            <a:lvl4pPr marR="0" lvl="3" algn="l" rtl="0">
              <a:spcBef>
                <a:spcPts val="0"/>
              </a:spcBef>
              <a:spcAft>
                <a:spcPts val="0"/>
              </a:spcAft>
              <a:buSzPts val="1400"/>
              <a:buNone/>
              <a:defRPr sz="2400" b="0" i="0" u="none" strike="noStrike" cap="none"/>
            </a:lvl4pPr>
            <a:lvl5pPr marR="0" lvl="4" algn="l" rtl="0">
              <a:spcBef>
                <a:spcPts val="0"/>
              </a:spcBef>
              <a:spcAft>
                <a:spcPts val="0"/>
              </a:spcAft>
              <a:buSzPts val="1400"/>
              <a:buNone/>
              <a:defRPr sz="2400" b="0" i="0" u="none" strike="noStrike" cap="none"/>
            </a:lvl5pPr>
            <a:lvl6pPr marR="0" lvl="5" algn="l" rtl="0">
              <a:spcBef>
                <a:spcPts val="0"/>
              </a:spcBef>
              <a:spcAft>
                <a:spcPts val="0"/>
              </a:spcAft>
              <a:buSzPts val="1400"/>
              <a:buNone/>
              <a:defRPr sz="2400" b="0" i="0" u="none" strike="noStrike" cap="none"/>
            </a:lvl6pPr>
            <a:lvl7pPr marR="0" lvl="6" algn="l" rtl="0">
              <a:spcBef>
                <a:spcPts val="0"/>
              </a:spcBef>
              <a:spcAft>
                <a:spcPts val="0"/>
              </a:spcAft>
              <a:buSzPts val="1400"/>
              <a:buNone/>
              <a:defRPr sz="2400" b="0" i="0" u="none" strike="noStrike" cap="none"/>
            </a:lvl7pPr>
            <a:lvl8pPr marR="0" lvl="7" algn="l" rtl="0">
              <a:spcBef>
                <a:spcPts val="0"/>
              </a:spcBef>
              <a:spcAft>
                <a:spcPts val="0"/>
              </a:spcAft>
              <a:buSzPts val="1400"/>
              <a:buNone/>
              <a:defRPr sz="2400" b="0" i="0" u="none" strike="noStrike" cap="none"/>
            </a:lvl8pPr>
            <a:lvl9pPr marR="0" lvl="8" algn="l" rtl="0">
              <a:spcBef>
                <a:spcPts val="0"/>
              </a:spcBef>
              <a:spcAft>
                <a:spcPts val="0"/>
              </a:spcAft>
              <a:buSzPts val="1400"/>
              <a:buNone/>
              <a:defRPr sz="2400" b="0" i="0" u="none" strike="noStrike" cap="none"/>
            </a:lvl9pPr>
          </a:lstStyle>
          <a:p>
            <a:endParaRPr/>
          </a:p>
        </p:txBody>
      </p:sp>
      <p:sp>
        <p:nvSpPr>
          <p:cNvPr id="11" name="Google Shape;11;p1"/>
          <p:cNvSpPr txBox="1">
            <a:spLocks noGrp="1"/>
          </p:cNvSpPr>
          <p:nvPr>
            <p:ph type="sldNum" idx="12"/>
          </p:nvPr>
        </p:nvSpPr>
        <p:spPr>
          <a:xfrm>
            <a:off x="8778240" y="6377941"/>
            <a:ext cx="2804160" cy="3429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2400">
                <a:solidFill>
                  <a:srgbClr val="888888"/>
                </a:solidFill>
              </a:defRPr>
            </a:lvl1pPr>
            <a:lvl2pPr marL="0" marR="0" lvl="1" indent="0" algn="r" rtl="0">
              <a:spcBef>
                <a:spcPts val="0"/>
              </a:spcBef>
              <a:buNone/>
              <a:defRPr sz="2400">
                <a:solidFill>
                  <a:srgbClr val="888888"/>
                </a:solidFill>
              </a:defRPr>
            </a:lvl2pPr>
            <a:lvl3pPr marL="0" marR="0" lvl="2" indent="0" algn="r" rtl="0">
              <a:spcBef>
                <a:spcPts val="0"/>
              </a:spcBef>
              <a:buNone/>
              <a:defRPr sz="2400">
                <a:solidFill>
                  <a:srgbClr val="888888"/>
                </a:solidFill>
              </a:defRPr>
            </a:lvl3pPr>
            <a:lvl4pPr marL="0" marR="0" lvl="3" indent="0" algn="r" rtl="0">
              <a:spcBef>
                <a:spcPts val="0"/>
              </a:spcBef>
              <a:buNone/>
              <a:defRPr sz="2400">
                <a:solidFill>
                  <a:srgbClr val="888888"/>
                </a:solidFill>
              </a:defRPr>
            </a:lvl4pPr>
            <a:lvl5pPr marL="0" marR="0" lvl="4" indent="0" algn="r" rtl="0">
              <a:spcBef>
                <a:spcPts val="0"/>
              </a:spcBef>
              <a:buNone/>
              <a:defRPr sz="2400">
                <a:solidFill>
                  <a:srgbClr val="888888"/>
                </a:solidFill>
              </a:defRPr>
            </a:lvl5pPr>
            <a:lvl6pPr marL="0" marR="0" lvl="5" indent="0" algn="r" rtl="0">
              <a:spcBef>
                <a:spcPts val="0"/>
              </a:spcBef>
              <a:buNone/>
              <a:defRPr sz="2400">
                <a:solidFill>
                  <a:srgbClr val="888888"/>
                </a:solidFill>
              </a:defRPr>
            </a:lvl6pPr>
            <a:lvl7pPr marL="0" marR="0" lvl="6" indent="0" algn="r" rtl="0">
              <a:spcBef>
                <a:spcPts val="0"/>
              </a:spcBef>
              <a:buNone/>
              <a:defRPr sz="2400">
                <a:solidFill>
                  <a:srgbClr val="888888"/>
                </a:solidFill>
              </a:defRPr>
            </a:lvl7pPr>
            <a:lvl8pPr marL="0" marR="0" lvl="7" indent="0" algn="r" rtl="0">
              <a:spcBef>
                <a:spcPts val="0"/>
              </a:spcBef>
              <a:buNone/>
              <a:defRPr sz="2400">
                <a:solidFill>
                  <a:srgbClr val="888888"/>
                </a:solidFill>
              </a:defRPr>
            </a:lvl8pPr>
            <a:lvl9pPr marL="0" marR="0" lvl="8" indent="0" algn="r" rtl="0">
              <a:spcBef>
                <a:spcPts val="0"/>
              </a:spcBef>
              <a:buNone/>
              <a:defRPr sz="2400">
                <a:solidFill>
                  <a:srgbClr val="888888"/>
                </a:solidFill>
              </a:defRPr>
            </a:lvl9pPr>
          </a:lstStyle>
          <a:p>
            <a:fld id="{00000000-1234-1234-1234-123412341234}" type="slidenum">
              <a:rPr lang="en-US" smtClean="0"/>
              <a:pPr/>
              <a:t>‹#›</a:t>
            </a:fld>
            <a:endParaRPr lang="en-US" sz="1867">
              <a:solidFill>
                <a:srgbClr val="000000"/>
              </a:solidFill>
            </a:endParaRPr>
          </a:p>
        </p:txBody>
      </p:sp>
    </p:spTree>
    <p:extLst>
      <p:ext uri="{BB962C8B-B14F-4D97-AF65-F5344CB8AC3E}">
        <p14:creationId xmlns:p14="http://schemas.microsoft.com/office/powerpoint/2010/main" val="401585268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Average Sans"/>
              <a:buNone/>
              <a:defRPr sz="2800">
                <a:latin typeface="Average Sans"/>
                <a:ea typeface="Average Sans"/>
                <a:cs typeface="Average Sans"/>
                <a:sym typeface="Average Sans"/>
              </a:defRPr>
            </a:lvl1pPr>
            <a:lvl2pPr lvl="1">
              <a:spcBef>
                <a:spcPts val="0"/>
              </a:spcBef>
              <a:spcAft>
                <a:spcPts val="0"/>
              </a:spcAft>
              <a:buClr>
                <a:schemeClr val="accent1"/>
              </a:buClr>
              <a:buSzPts val="2800"/>
              <a:buFont typeface="Average Sans"/>
              <a:buNone/>
              <a:defRPr sz="2800">
                <a:solidFill>
                  <a:schemeClr val="accent1"/>
                </a:solidFill>
                <a:latin typeface="Average Sans"/>
                <a:ea typeface="Average Sans"/>
                <a:cs typeface="Average Sans"/>
                <a:sym typeface="Average Sans"/>
              </a:defRPr>
            </a:lvl2pPr>
            <a:lvl3pPr lvl="2">
              <a:spcBef>
                <a:spcPts val="0"/>
              </a:spcBef>
              <a:spcAft>
                <a:spcPts val="0"/>
              </a:spcAft>
              <a:buClr>
                <a:schemeClr val="accent1"/>
              </a:buClr>
              <a:buSzPts val="2800"/>
              <a:buFont typeface="Average Sans"/>
              <a:buNone/>
              <a:defRPr sz="2800">
                <a:solidFill>
                  <a:schemeClr val="accent1"/>
                </a:solidFill>
                <a:latin typeface="Average Sans"/>
                <a:ea typeface="Average Sans"/>
                <a:cs typeface="Average Sans"/>
                <a:sym typeface="Average Sans"/>
              </a:defRPr>
            </a:lvl3pPr>
            <a:lvl4pPr lvl="3">
              <a:spcBef>
                <a:spcPts val="0"/>
              </a:spcBef>
              <a:spcAft>
                <a:spcPts val="0"/>
              </a:spcAft>
              <a:buClr>
                <a:schemeClr val="accent1"/>
              </a:buClr>
              <a:buSzPts val="2800"/>
              <a:buFont typeface="Average Sans"/>
              <a:buNone/>
              <a:defRPr sz="2800">
                <a:solidFill>
                  <a:schemeClr val="accent1"/>
                </a:solidFill>
                <a:latin typeface="Average Sans"/>
                <a:ea typeface="Average Sans"/>
                <a:cs typeface="Average Sans"/>
                <a:sym typeface="Average Sans"/>
              </a:defRPr>
            </a:lvl4pPr>
            <a:lvl5pPr lvl="4">
              <a:spcBef>
                <a:spcPts val="0"/>
              </a:spcBef>
              <a:spcAft>
                <a:spcPts val="0"/>
              </a:spcAft>
              <a:buClr>
                <a:schemeClr val="accent1"/>
              </a:buClr>
              <a:buSzPts val="2800"/>
              <a:buFont typeface="Average Sans"/>
              <a:buNone/>
              <a:defRPr sz="2800">
                <a:solidFill>
                  <a:schemeClr val="accent1"/>
                </a:solidFill>
                <a:latin typeface="Average Sans"/>
                <a:ea typeface="Average Sans"/>
                <a:cs typeface="Average Sans"/>
                <a:sym typeface="Average Sans"/>
              </a:defRPr>
            </a:lvl5pPr>
            <a:lvl6pPr lvl="5">
              <a:spcBef>
                <a:spcPts val="0"/>
              </a:spcBef>
              <a:spcAft>
                <a:spcPts val="0"/>
              </a:spcAft>
              <a:buClr>
                <a:schemeClr val="accent1"/>
              </a:buClr>
              <a:buSzPts val="2800"/>
              <a:buFont typeface="Average Sans"/>
              <a:buNone/>
              <a:defRPr sz="2800">
                <a:solidFill>
                  <a:schemeClr val="accent1"/>
                </a:solidFill>
                <a:latin typeface="Average Sans"/>
                <a:ea typeface="Average Sans"/>
                <a:cs typeface="Average Sans"/>
                <a:sym typeface="Average Sans"/>
              </a:defRPr>
            </a:lvl6pPr>
            <a:lvl7pPr lvl="6">
              <a:spcBef>
                <a:spcPts val="0"/>
              </a:spcBef>
              <a:spcAft>
                <a:spcPts val="0"/>
              </a:spcAft>
              <a:buClr>
                <a:schemeClr val="accent1"/>
              </a:buClr>
              <a:buSzPts val="2800"/>
              <a:buFont typeface="Average Sans"/>
              <a:buNone/>
              <a:defRPr sz="2800">
                <a:solidFill>
                  <a:schemeClr val="accent1"/>
                </a:solidFill>
                <a:latin typeface="Average Sans"/>
                <a:ea typeface="Average Sans"/>
                <a:cs typeface="Average Sans"/>
                <a:sym typeface="Average Sans"/>
              </a:defRPr>
            </a:lvl7pPr>
            <a:lvl8pPr lvl="7">
              <a:spcBef>
                <a:spcPts val="0"/>
              </a:spcBef>
              <a:spcAft>
                <a:spcPts val="0"/>
              </a:spcAft>
              <a:buClr>
                <a:schemeClr val="accent1"/>
              </a:buClr>
              <a:buSzPts val="2800"/>
              <a:buFont typeface="Average Sans"/>
              <a:buNone/>
              <a:defRPr sz="2800">
                <a:solidFill>
                  <a:schemeClr val="accent1"/>
                </a:solidFill>
                <a:latin typeface="Average Sans"/>
                <a:ea typeface="Average Sans"/>
                <a:cs typeface="Average Sans"/>
                <a:sym typeface="Average Sans"/>
              </a:defRPr>
            </a:lvl8pPr>
            <a:lvl9pPr lvl="8">
              <a:spcBef>
                <a:spcPts val="0"/>
              </a:spcBef>
              <a:spcAft>
                <a:spcPts val="0"/>
              </a:spcAft>
              <a:buClr>
                <a:schemeClr val="accent1"/>
              </a:buClr>
              <a:buSzPts val="2800"/>
              <a:buFont typeface="Average Sans"/>
              <a:buNone/>
              <a:defRPr sz="2800">
                <a:solidFill>
                  <a:schemeClr val="accent1"/>
                </a:solidFill>
                <a:latin typeface="Average Sans"/>
                <a:ea typeface="Average Sans"/>
                <a:cs typeface="Average Sans"/>
                <a:sym typeface="Average San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dk2"/>
              </a:buClr>
              <a:buSzPts val="1300"/>
              <a:buFont typeface="Average Sans"/>
              <a:buChar char="●"/>
              <a:defRPr sz="1300">
                <a:solidFill>
                  <a:schemeClr val="dk2"/>
                </a:solidFill>
                <a:latin typeface="Average Sans"/>
                <a:ea typeface="Average Sans"/>
                <a:cs typeface="Average Sans"/>
                <a:sym typeface="Average Sans"/>
              </a:defRPr>
            </a:lvl1pPr>
            <a:lvl2pPr marL="914400" lvl="1" indent="-298450">
              <a:lnSpc>
                <a:spcPct val="115000"/>
              </a:lnSpc>
              <a:spcBef>
                <a:spcPts val="1600"/>
              </a:spcBef>
              <a:spcAft>
                <a:spcPts val="0"/>
              </a:spcAft>
              <a:buClr>
                <a:schemeClr val="dk2"/>
              </a:buClr>
              <a:buSzPts val="1100"/>
              <a:buFont typeface="Average Sans"/>
              <a:buChar char="○"/>
              <a:defRPr sz="1100">
                <a:solidFill>
                  <a:schemeClr val="dk2"/>
                </a:solidFill>
                <a:latin typeface="Average Sans"/>
                <a:ea typeface="Average Sans"/>
                <a:cs typeface="Average Sans"/>
                <a:sym typeface="Average Sans"/>
              </a:defRPr>
            </a:lvl2pPr>
            <a:lvl3pPr marL="1371600" lvl="2" indent="-298450">
              <a:lnSpc>
                <a:spcPct val="115000"/>
              </a:lnSpc>
              <a:spcBef>
                <a:spcPts val="1600"/>
              </a:spcBef>
              <a:spcAft>
                <a:spcPts val="0"/>
              </a:spcAft>
              <a:buClr>
                <a:schemeClr val="dk2"/>
              </a:buClr>
              <a:buSzPts val="1100"/>
              <a:buFont typeface="Average Sans"/>
              <a:buChar char="■"/>
              <a:defRPr sz="1100">
                <a:solidFill>
                  <a:schemeClr val="dk2"/>
                </a:solidFill>
                <a:latin typeface="Average Sans"/>
                <a:ea typeface="Average Sans"/>
                <a:cs typeface="Average Sans"/>
                <a:sym typeface="Average Sans"/>
              </a:defRPr>
            </a:lvl3pPr>
            <a:lvl4pPr marL="1828800" lvl="3" indent="-298450">
              <a:lnSpc>
                <a:spcPct val="115000"/>
              </a:lnSpc>
              <a:spcBef>
                <a:spcPts val="1600"/>
              </a:spcBef>
              <a:spcAft>
                <a:spcPts val="0"/>
              </a:spcAft>
              <a:buClr>
                <a:schemeClr val="dk2"/>
              </a:buClr>
              <a:buSzPts val="1100"/>
              <a:buFont typeface="Average Sans"/>
              <a:buChar char="●"/>
              <a:defRPr sz="1100">
                <a:solidFill>
                  <a:schemeClr val="dk2"/>
                </a:solidFill>
                <a:latin typeface="Average Sans"/>
                <a:ea typeface="Average Sans"/>
                <a:cs typeface="Average Sans"/>
                <a:sym typeface="Average Sans"/>
              </a:defRPr>
            </a:lvl4pPr>
            <a:lvl5pPr marL="2286000" lvl="4" indent="-298450">
              <a:lnSpc>
                <a:spcPct val="115000"/>
              </a:lnSpc>
              <a:spcBef>
                <a:spcPts val="1600"/>
              </a:spcBef>
              <a:spcAft>
                <a:spcPts val="0"/>
              </a:spcAft>
              <a:buClr>
                <a:schemeClr val="dk2"/>
              </a:buClr>
              <a:buSzPts val="1100"/>
              <a:buFont typeface="Average Sans"/>
              <a:buChar char="○"/>
              <a:defRPr sz="1100">
                <a:solidFill>
                  <a:schemeClr val="dk2"/>
                </a:solidFill>
                <a:latin typeface="Average Sans"/>
                <a:ea typeface="Average Sans"/>
                <a:cs typeface="Average Sans"/>
                <a:sym typeface="Average Sans"/>
              </a:defRPr>
            </a:lvl5pPr>
            <a:lvl6pPr marL="2743200" lvl="5" indent="-298450">
              <a:lnSpc>
                <a:spcPct val="115000"/>
              </a:lnSpc>
              <a:spcBef>
                <a:spcPts val="1600"/>
              </a:spcBef>
              <a:spcAft>
                <a:spcPts val="0"/>
              </a:spcAft>
              <a:buClr>
                <a:schemeClr val="dk2"/>
              </a:buClr>
              <a:buSzPts val="1100"/>
              <a:buFont typeface="Average Sans"/>
              <a:buChar char="■"/>
              <a:defRPr sz="1100">
                <a:solidFill>
                  <a:schemeClr val="dk2"/>
                </a:solidFill>
                <a:latin typeface="Average Sans"/>
                <a:ea typeface="Average Sans"/>
                <a:cs typeface="Average Sans"/>
                <a:sym typeface="Average Sans"/>
              </a:defRPr>
            </a:lvl6pPr>
            <a:lvl7pPr marL="3200400" lvl="6" indent="-298450">
              <a:lnSpc>
                <a:spcPct val="115000"/>
              </a:lnSpc>
              <a:spcBef>
                <a:spcPts val="1600"/>
              </a:spcBef>
              <a:spcAft>
                <a:spcPts val="0"/>
              </a:spcAft>
              <a:buClr>
                <a:schemeClr val="dk2"/>
              </a:buClr>
              <a:buSzPts val="1100"/>
              <a:buFont typeface="Average Sans"/>
              <a:buChar char="●"/>
              <a:defRPr sz="1100">
                <a:solidFill>
                  <a:schemeClr val="dk2"/>
                </a:solidFill>
                <a:latin typeface="Average Sans"/>
                <a:ea typeface="Average Sans"/>
                <a:cs typeface="Average Sans"/>
                <a:sym typeface="Average Sans"/>
              </a:defRPr>
            </a:lvl7pPr>
            <a:lvl8pPr marL="3657600" lvl="7" indent="-298450">
              <a:lnSpc>
                <a:spcPct val="115000"/>
              </a:lnSpc>
              <a:spcBef>
                <a:spcPts val="1600"/>
              </a:spcBef>
              <a:spcAft>
                <a:spcPts val="0"/>
              </a:spcAft>
              <a:buClr>
                <a:schemeClr val="dk2"/>
              </a:buClr>
              <a:buSzPts val="1100"/>
              <a:buFont typeface="Average Sans"/>
              <a:buChar char="○"/>
              <a:defRPr sz="1100">
                <a:solidFill>
                  <a:schemeClr val="dk2"/>
                </a:solidFill>
                <a:latin typeface="Average Sans"/>
                <a:ea typeface="Average Sans"/>
                <a:cs typeface="Average Sans"/>
                <a:sym typeface="Average Sans"/>
              </a:defRPr>
            </a:lvl8pPr>
            <a:lvl9pPr marL="4114800" lvl="8" indent="-298450">
              <a:lnSpc>
                <a:spcPct val="115000"/>
              </a:lnSpc>
              <a:spcBef>
                <a:spcPts val="1600"/>
              </a:spcBef>
              <a:spcAft>
                <a:spcPts val="1600"/>
              </a:spcAft>
              <a:buClr>
                <a:schemeClr val="dk2"/>
              </a:buClr>
              <a:buSzPts val="1100"/>
              <a:buFont typeface="Average Sans"/>
              <a:buChar char="■"/>
              <a:defRPr sz="1100">
                <a:solidFill>
                  <a:schemeClr val="dk2"/>
                </a:solidFill>
                <a:latin typeface="Average Sans"/>
                <a:ea typeface="Average Sans"/>
                <a:cs typeface="Average Sans"/>
                <a:sym typeface="Average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Roboto"/>
                <a:ea typeface="Roboto"/>
                <a:cs typeface="Roboto"/>
                <a:sym typeface="Roboto"/>
              </a:defRPr>
            </a:lvl1pPr>
            <a:lvl2pPr lvl="1" algn="r">
              <a:buNone/>
              <a:defRPr sz="1333">
                <a:solidFill>
                  <a:schemeClr val="dk2"/>
                </a:solidFill>
                <a:latin typeface="Roboto"/>
                <a:ea typeface="Roboto"/>
                <a:cs typeface="Roboto"/>
                <a:sym typeface="Roboto"/>
              </a:defRPr>
            </a:lvl2pPr>
            <a:lvl3pPr lvl="2" algn="r">
              <a:buNone/>
              <a:defRPr sz="1333">
                <a:solidFill>
                  <a:schemeClr val="dk2"/>
                </a:solidFill>
                <a:latin typeface="Roboto"/>
                <a:ea typeface="Roboto"/>
                <a:cs typeface="Roboto"/>
                <a:sym typeface="Roboto"/>
              </a:defRPr>
            </a:lvl3pPr>
            <a:lvl4pPr lvl="3" algn="r">
              <a:buNone/>
              <a:defRPr sz="1333">
                <a:solidFill>
                  <a:schemeClr val="dk2"/>
                </a:solidFill>
                <a:latin typeface="Roboto"/>
                <a:ea typeface="Roboto"/>
                <a:cs typeface="Roboto"/>
                <a:sym typeface="Roboto"/>
              </a:defRPr>
            </a:lvl4pPr>
            <a:lvl5pPr lvl="4" algn="r">
              <a:buNone/>
              <a:defRPr sz="1333">
                <a:solidFill>
                  <a:schemeClr val="dk2"/>
                </a:solidFill>
                <a:latin typeface="Roboto"/>
                <a:ea typeface="Roboto"/>
                <a:cs typeface="Roboto"/>
                <a:sym typeface="Roboto"/>
              </a:defRPr>
            </a:lvl5pPr>
            <a:lvl6pPr lvl="5" algn="r">
              <a:buNone/>
              <a:defRPr sz="1333">
                <a:solidFill>
                  <a:schemeClr val="dk2"/>
                </a:solidFill>
                <a:latin typeface="Roboto"/>
                <a:ea typeface="Roboto"/>
                <a:cs typeface="Roboto"/>
                <a:sym typeface="Roboto"/>
              </a:defRPr>
            </a:lvl6pPr>
            <a:lvl7pPr lvl="6" algn="r">
              <a:buNone/>
              <a:defRPr sz="1333">
                <a:solidFill>
                  <a:schemeClr val="dk2"/>
                </a:solidFill>
                <a:latin typeface="Roboto"/>
                <a:ea typeface="Roboto"/>
                <a:cs typeface="Roboto"/>
                <a:sym typeface="Roboto"/>
              </a:defRPr>
            </a:lvl7pPr>
            <a:lvl8pPr lvl="7" algn="r">
              <a:buNone/>
              <a:defRPr sz="1333">
                <a:solidFill>
                  <a:schemeClr val="dk2"/>
                </a:solidFill>
                <a:latin typeface="Roboto"/>
                <a:ea typeface="Roboto"/>
                <a:cs typeface="Roboto"/>
                <a:sym typeface="Roboto"/>
              </a:defRPr>
            </a:lvl8pPr>
            <a:lvl9pPr lvl="8" algn="r">
              <a:buNone/>
              <a:defRPr sz="1333">
                <a:solidFill>
                  <a:schemeClr val="dk2"/>
                </a:solidFill>
                <a:latin typeface="Roboto"/>
                <a:ea typeface="Roboto"/>
                <a:cs typeface="Roboto"/>
                <a:sym typeface="Roboto"/>
              </a:defRPr>
            </a:lvl9pPr>
          </a:lstStyle>
          <a:p>
            <a:fld id="{00000000-1234-1234-1234-123412341234}" type="slidenum">
              <a:rPr lang="en" smtClean="0"/>
              <a:pPr/>
              <a:t>‹#›</a:t>
            </a:fld>
            <a:endParaRPr lang="en"/>
          </a:p>
        </p:txBody>
      </p:sp>
      <p:pic>
        <p:nvPicPr>
          <p:cNvPr id="9" name="Google Shape;9;p1"/>
          <p:cNvPicPr preferRelativeResize="0"/>
          <p:nvPr/>
        </p:nvPicPr>
        <p:blipFill>
          <a:blip r:embed="rId13">
            <a:alphaModFix/>
          </a:blip>
          <a:stretch>
            <a:fillRect/>
          </a:stretch>
        </p:blipFill>
        <p:spPr>
          <a:xfrm>
            <a:off x="10925671" y="6314100"/>
            <a:ext cx="1192696" cy="524800"/>
          </a:xfrm>
          <a:prstGeom prst="rect">
            <a:avLst/>
          </a:prstGeom>
          <a:noFill/>
          <a:ln>
            <a:noFill/>
          </a:ln>
        </p:spPr>
      </p:pic>
    </p:spTree>
    <p:extLst>
      <p:ext uri="{BB962C8B-B14F-4D97-AF65-F5344CB8AC3E}">
        <p14:creationId xmlns:p14="http://schemas.microsoft.com/office/powerpoint/2010/main" val="834526996"/>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8247" y="206864"/>
            <a:ext cx="11582400" cy="63133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28247" y="1069931"/>
            <a:ext cx="11582400" cy="489539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p:nvCxnSpPr>
        <p:spPr>
          <a:xfrm>
            <a:off x="0" y="6021705"/>
            <a:ext cx="12192000" cy="0"/>
          </a:xfrm>
          <a:prstGeom prst="line">
            <a:avLst/>
          </a:prstGeom>
          <a:ln w="28575">
            <a:solidFill>
              <a:srgbClr val="D41145"/>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73224" y="5965323"/>
            <a:ext cx="2674885" cy="1032604"/>
          </a:xfrm>
          <a:prstGeom prst="rect">
            <a:avLst/>
          </a:prstGeom>
        </p:spPr>
      </p:pic>
      <p:pic>
        <p:nvPicPr>
          <p:cNvPr id="9" name="Picture 8"/>
          <p:cNvPicPr>
            <a:picLocks noChangeAspect="1"/>
          </p:cNvPicPr>
          <p:nvPr/>
        </p:nvPicPr>
        <p:blipFill>
          <a:blip r:embed="rId18">
            <a:biLevel thresh="25000"/>
            <a:extLst>
              <a:ext uri="{BEBA8EAE-BF5A-486C-A8C5-ECC9F3942E4B}">
                <a14:imgProps xmlns:a14="http://schemas.microsoft.com/office/drawing/2010/main">
                  <a14:imgLayer r:embed="rId19">
                    <a14:imgEffect>
                      <a14:saturation sat="97000"/>
                    </a14:imgEffect>
                  </a14:imgLayer>
                </a14:imgProps>
              </a:ext>
              <a:ext uri="{28A0092B-C50C-407E-A947-70E740481C1C}">
                <a14:useLocalDpi xmlns:a14="http://schemas.microsoft.com/office/drawing/2010/main" val="0"/>
              </a:ext>
            </a:extLst>
          </a:blip>
          <a:stretch>
            <a:fillRect/>
          </a:stretch>
        </p:blipFill>
        <p:spPr>
          <a:xfrm>
            <a:off x="7752861" y="2037755"/>
            <a:ext cx="4439144" cy="3962743"/>
          </a:xfrm>
          <a:prstGeom prst="rect">
            <a:avLst/>
          </a:prstGeom>
        </p:spPr>
      </p:pic>
      <p:pic>
        <p:nvPicPr>
          <p:cNvPr id="10" name="Picture 9"/>
          <p:cNvPicPr>
            <a:picLocks noChangeAspect="1"/>
          </p:cNvPicPr>
          <p:nvPr/>
        </p:nvPicPr>
        <p:blipFill>
          <a:blip r:embed="rId20" cstate="print">
            <a:extLst>
              <a:ext uri="{BEBA8EAE-BF5A-486C-A8C5-ECC9F3942E4B}">
                <a14:imgProps xmlns:a14="http://schemas.microsoft.com/office/drawing/2010/main">
                  <a14:imgLayer r:embed="rId21">
                    <a14:imgEffect>
                      <a14:backgroundRemoval t="4802" b="93111" l="2696" r="96352">
                        <a14:foregroundMark x1="3807" y1="46347" x2="3807" y2="46347"/>
                        <a14:foregroundMark x1="3886" y1="41962" x2="3886" y2="41962"/>
                        <a14:foregroundMark x1="4758" y1="33820" x2="4758" y2="33820"/>
                        <a14:foregroundMark x1="5868" y1="27557" x2="5868" y2="27557"/>
                        <a14:foregroundMark x1="7375" y1="22756" x2="7375" y2="22756"/>
                        <a14:foregroundMark x1="7930" y1="21712" x2="7930" y2="21712"/>
                        <a14:foregroundMark x1="8485" y1="20251" x2="10785" y2="15866"/>
                        <a14:foregroundMark x1="11578" y1="15031" x2="13719" y2="12526"/>
                        <a14:foregroundMark x1="6741" y1="25052" x2="6741" y2="25052"/>
                        <a14:foregroundMark x1="5075" y1="31524" x2="5075" y2="31524"/>
                        <a14:foregroundMark x1="5630" y1="29645" x2="5630" y2="29645"/>
                        <a14:foregroundMark x1="33941" y1="65136" x2="33862" y2="65344"/>
                        <a14:foregroundMark x1="33862" y1="65553" x2="33862" y2="65553"/>
                        <a14:foregroundMark x1="34893" y1="65344" x2="34893" y2="65344"/>
                        <a14:foregroundMark x1="34814" y1="63257" x2="34814" y2="63257"/>
                        <a14:foregroundMark x1="34496" y1="67015" x2="34496" y2="67015"/>
                        <a14:foregroundMark x1="88343" y1="39248" x2="88343" y2="39248"/>
                        <a14:foregroundMark x1="78906" y1="32985" x2="78906" y2="32985"/>
                        <a14:foregroundMark x1="67248" y1="39666" x2="67248" y2="39666"/>
                        <a14:foregroundMark x1="59477" y1="42171" x2="59477" y2="42171"/>
                        <a14:foregroundMark x1="45995" y1="40292" x2="45995" y2="40292"/>
                        <a14:foregroundMark x1="38937" y1="40501" x2="38937" y2="40501"/>
                        <a14:foregroundMark x1="21570" y1="82255" x2="24822" y2="78497"/>
                        <a14:foregroundMark x1="24980" y1="78079" x2="27676" y2="72443"/>
                        <a14:foregroundMark x1="27994" y1="71190" x2="30452" y2="60960"/>
                        <a14:foregroundMark x1="30769" y1="58246" x2="31324" y2="46973"/>
                        <a14:foregroundMark x1="29818" y1="31733" x2="31404" y2="48225"/>
                        <a14:foregroundMark x1="30769" y1="37370" x2="31166" y2="39457"/>
                        <a14:foregroundMark x1="24029" y1="15449" x2="27280" y2="21712"/>
                        <a14:foregroundMark x1="27597" y1="22547" x2="29659" y2="29436"/>
                        <a14:foregroundMark x1="29580" y1="30063" x2="30769" y2="35699"/>
                        <a14:foregroundMark x1="30531" y1="36117" x2="31562" y2="46555"/>
                        <a14:foregroundMark x1="34655" y1="31942" x2="35052" y2="50104"/>
                        <a14:foregroundMark x1="35369" y1="43424" x2="39334" y2="40292"/>
                        <a14:foregroundMark x1="34655" y1="31942" x2="39492" y2="32985"/>
                        <a14:foregroundMark x1="39334" y1="33820" x2="39334" y2="40084"/>
                        <a14:foregroundMark x1="34259" y1="52401" x2="33941" y2="30480"/>
                        <a14:foregroundMark x1="34100" y1="30480" x2="39017" y2="30271"/>
                        <a14:foregroundMark x1="39413" y1="31524" x2="40285" y2="37787"/>
                        <a14:foregroundMark x1="40285" y1="38622" x2="38858" y2="42797"/>
                        <a14:foregroundMark x1="36638" y1="43006" x2="39017" y2="43006"/>
                        <a14:foregroundMark x1="35131" y1="40710" x2="35131" y2="40292"/>
                        <a14:foregroundMark x1="35131" y1="37996" x2="35131" y2="37996"/>
                        <a14:foregroundMark x1="35052" y1="36117" x2="35052" y2="36117"/>
                        <a14:foregroundMark x1="34972" y1="34029" x2="34972" y2="34029"/>
                        <a14:foregroundMark x1="34972" y1="33194" x2="34972" y2="33194"/>
                        <a14:foregroundMark x1="35448" y1="32568" x2="35607" y2="32568"/>
                        <a14:foregroundMark x1="36558" y1="32568" x2="36558" y2="32568"/>
                        <a14:foregroundMark x1="36875" y1="32568" x2="37034" y2="32568"/>
                        <a14:foregroundMark x1="38779" y1="32985" x2="38779" y2="32985"/>
                        <a14:foregroundMark x1="38779" y1="33194" x2="38779" y2="33194"/>
                        <a14:foregroundMark x1="38937" y1="34029" x2="38937" y2="34029"/>
                        <a14:foregroundMark x1="39017" y1="34447" x2="39017" y2="34447"/>
                        <a14:foregroundMark x1="39096" y1="35282" x2="39096" y2="35282"/>
                        <a14:foregroundMark x1="39096" y1="36326" x2="39096" y2="36326"/>
                        <a14:foregroundMark x1="39017" y1="36743" x2="39017" y2="36743"/>
                        <a14:foregroundMark x1="39017" y1="37787" x2="39017" y2="37787"/>
                        <a14:foregroundMark x1="38937" y1="38622" x2="38937" y2="38622"/>
                        <a14:foregroundMark x1="38779" y1="39248" x2="38779" y2="39248"/>
                        <a14:foregroundMark x1="38699" y1="39875" x2="38462" y2="40292"/>
                        <a14:foregroundMark x1="38382" y1="40292" x2="38224" y2="40501"/>
                        <a14:foregroundMark x1="37351" y1="40919" x2="37193" y2="41127"/>
                        <a14:foregroundMark x1="36955" y1="41127" x2="36955" y2="41127"/>
                        <a14:foregroundMark x1="36241" y1="41127" x2="36241" y2="41127"/>
                        <a14:foregroundMark x1="36162" y1="41336" x2="36162" y2="41336"/>
                        <a14:foregroundMark x1="35924" y1="41962" x2="35924" y2="41962"/>
                        <a14:foregroundMark x1="34734" y1="52401" x2="34734" y2="52401"/>
                        <a14:foregroundMark x1="34655" y1="50313" x2="34655" y2="49896"/>
                        <a14:foregroundMark x1="34814" y1="48643" x2="34814" y2="48643"/>
                        <a14:foregroundMark x1="34576" y1="46764" x2="34576" y2="46764"/>
                        <a14:foregroundMark x1="34179" y1="51357" x2="34179" y2="51357"/>
                        <a14:foregroundMark x1="45599" y1="49896" x2="45599" y2="30271"/>
                        <a14:foregroundMark x1="36638" y1="64509" x2="36638" y2="64509"/>
                        <a14:foregroundMark x1="35765" y1="67223" x2="35765" y2="67223"/>
                        <a14:foregroundMark x1="38382" y1="67015" x2="38382" y2="67015"/>
                        <a14:foregroundMark x1="40206" y1="65553" x2="40206" y2="65553"/>
                        <a14:foregroundMark x1="41792" y1="66180" x2="41792" y2="66180"/>
                        <a14:foregroundMark x1="45757" y1="65553" x2="45757" y2="65553"/>
                        <a14:foregroundMark x1="45757" y1="63048" x2="45757" y2="63048"/>
                        <a14:foregroundMark x1="49802" y1="65136" x2="49802" y2="65136"/>
                        <a14:foregroundMark x1="51388" y1="64718" x2="51388" y2="64718"/>
                        <a14:foregroundMark x1="52181" y1="63048" x2="52181" y2="63048"/>
                        <a14:foregroundMark x1="52895" y1="65136" x2="52895" y2="65136"/>
                        <a14:foregroundMark x1="55591" y1="64927" x2="55591" y2="64927"/>
                        <a14:foregroundMark x1="57018" y1="64927" x2="57018" y2="64927"/>
                        <a14:foregroundMark x1="59318" y1="65553" x2="59318" y2="65553"/>
                        <a14:foregroundMark x1="60745" y1="65344" x2="60745" y2="65344"/>
                        <a14:foregroundMark x1="64869" y1="64927" x2="64869" y2="64927"/>
                        <a14:foregroundMark x1="66534" y1="64927" x2="66534" y2="64927"/>
                        <a14:foregroundMark x1="68438" y1="66597" x2="68438" y2="66597"/>
                        <a14:foregroundMark x1="70738" y1="65344" x2="70738" y2="65344"/>
                        <a14:foregroundMark x1="72006" y1="65553" x2="72006" y2="65553"/>
                        <a14:foregroundMark x1="73434" y1="65553" x2="73434" y2="65553"/>
                        <a14:foregroundMark x1="74465" y1="65136" x2="74465" y2="65136"/>
                        <a14:foregroundMark x1="76844" y1="64927" x2="76844" y2="64927"/>
                        <a14:foregroundMark x1="77875" y1="65136" x2="77875" y2="65136"/>
                        <a14:foregroundMark x1="81443" y1="64718" x2="81443" y2="64718"/>
                        <a14:foregroundMark x1="83188" y1="64927" x2="83188" y2="64927"/>
                        <a14:foregroundMark x1="84060" y1="65553" x2="84060" y2="65553"/>
                        <a14:foregroundMark x1="88818" y1="65136" x2="88818" y2="65136"/>
                        <a14:foregroundMark x1="90484" y1="65553" x2="90484" y2="65553"/>
                        <a14:foregroundMark x1="91753" y1="65344" x2="91753" y2="65344"/>
                        <a14:foregroundMark x1="92625" y1="65136" x2="92625" y2="65136"/>
                        <a14:foregroundMark x1="92466" y1="62839" x2="92466" y2="62839"/>
                        <a14:foregroundMark x1="94925" y1="63883" x2="94925" y2="63883"/>
                        <a14:foregroundMark x1="4362" y1="58246" x2="6582" y2="69102"/>
                        <a14:foregroundMark x1="8565" y1="74322" x2="6265" y2="68476"/>
                        <a14:foregroundMark x1="8565" y1="75157" x2="11420" y2="79958"/>
                        <a14:foregroundMark x1="12292" y1="81002" x2="12292" y2="81002"/>
                        <a14:foregroundMark x1="11895" y1="80793" x2="11895" y2="80793"/>
                        <a14:foregroundMark x1="15623" y1="83507" x2="15623" y2="83507"/>
                        <a14:foregroundMark x1="16574" y1="83716" x2="16574" y2="83716"/>
                        <a14:foregroundMark x1="17209" y1="83716" x2="17209" y2="83716"/>
                        <a14:foregroundMark x1="17843" y1="83716" x2="17843" y2="83716"/>
                        <a14:foregroundMark x1="18081" y1="83716" x2="18081" y2="83716"/>
                        <a14:foregroundMark x1="18557" y1="83716" x2="18557" y2="83716"/>
                        <a14:foregroundMark x1="17050" y1="5219" x2="17050" y2="5219"/>
                        <a14:foregroundMark x1="3965" y1="51983" x2="3965" y2="51983"/>
                        <a14:foregroundMark x1="3886" y1="50104" x2="3886" y2="50104"/>
                        <a14:foregroundMark x1="3886" y1="52401" x2="3886" y2="52401"/>
                        <a14:foregroundMark x1="4203" y1="55324" x2="4203" y2="55324"/>
                        <a14:foregroundMark x1="4362" y1="56576" x2="4362" y2="56576"/>
                        <a14:foregroundMark x1="4441" y1="58038" x2="4441" y2="58038"/>
                        <a14:foregroundMark x1="4600" y1="59708" x2="4600" y2="59708"/>
                        <a14:foregroundMark x1="4679" y1="60960" x2="4679" y2="60960"/>
                        <a14:foregroundMark x1="4837" y1="61587" x2="4837" y2="61587"/>
                        <a14:foregroundMark x1="5075" y1="63048" x2="5075" y2="63048"/>
                        <a14:foregroundMark x1="5313" y1="64509" x2="5313" y2="64509"/>
                        <a14:foregroundMark x1="5710" y1="65762" x2="5710" y2="65762"/>
                        <a14:foregroundMark x1="5868" y1="67223" x2="5868" y2="67223"/>
                        <a14:foregroundMark x1="6344" y1="68267" x2="6344" y2="68267"/>
                        <a14:foregroundMark x1="6503" y1="69311" x2="6503" y2="69311"/>
                        <a14:foregroundMark x1="7454" y1="72234" x2="7454" y2="72234"/>
                        <a14:foregroundMark x1="8723" y1="75574" x2="8723" y2="75574"/>
                        <a14:foregroundMark x1="9358" y1="77035" x2="9358" y2="77035"/>
                        <a14:foregroundMark x1="10706" y1="79123" x2="10706" y2="79123"/>
                        <a14:foregroundMark x1="11261" y1="79958" x2="11261" y2="79958"/>
                        <a14:foregroundMark x1="4044" y1="41127" x2="4044" y2="41127"/>
                        <a14:foregroundMark x1="4203" y1="39040" x2="4203" y2="39040"/>
                        <a14:foregroundMark x1="3886" y1="47599" x2="3886" y2="47599"/>
                        <a14:foregroundMark x1="3886" y1="48434" x2="3886" y2="48434"/>
                        <a14:backgroundMark x1="48929" y1="16910" x2="48929" y2="16910"/>
                        <a14:backgroundMark x1="60508" y1="16284" x2="60508" y2="16284"/>
                        <a14:backgroundMark x1="89374" y1="14405" x2="33307" y2="18163"/>
                        <a14:backgroundMark x1="12926" y1="8768" x2="6106" y2="18789"/>
                        <a14:backgroundMark x1="40444" y1="73904" x2="40444" y2="73904"/>
                        <a14:backgroundMark x1="31721" y1="81628" x2="47661" y2="77871"/>
                        <a14:backgroundMark x1="39096" y1="85177" x2="39255" y2="84969"/>
                        <a14:backgroundMark x1="15781" y1="87891" x2="17843" y2="91023"/>
                        <a14:backgroundMark x1="5234" y1="68685" x2="11657" y2="89770"/>
                        <a14:backgroundMark x1="37193" y1="59290" x2="77399" y2="58246"/>
                        <a14:backgroundMark x1="51546" y1="81002" x2="90087" y2="80585"/>
                        <a14:backgroundMark x1="78351" y1="57203" x2="93180" y2="57829"/>
                        <a14:backgroundMark x1="83347" y1="26514" x2="85488" y2="53862"/>
                        <a14:backgroundMark x1="26328" y1="13987" x2="32672" y2="21086"/>
                        <a14:backgroundMark x1="37193" y1="37996" x2="37193" y2="37996"/>
                        <a14:backgroundMark x1="35924" y1="35282" x2="35924" y2="35282"/>
                        <a14:backgroundMark x1="36479" y1="34864" x2="36479" y2="34864"/>
                        <a14:backgroundMark x1="37113" y1="35073" x2="37113" y2="35073"/>
                        <a14:backgroundMark x1="38382" y1="35908" x2="38382" y2="35908"/>
                        <a14:backgroundMark x1="38382" y1="36952" x2="38382" y2="36952"/>
                        <a14:backgroundMark x1="37827" y1="37787" x2="37827" y2="37787"/>
                        <a14:backgroundMark x1="36558" y1="38413" x2="36558" y2="38413"/>
                        <a14:backgroundMark x1="4044" y1="64718" x2="4044" y2="64718"/>
                        <a14:backgroundMark x1="3965" y1="61587" x2="3965" y2="61587"/>
                        <a14:backgroundMark x1="3727" y1="36117" x2="3727" y2="36117"/>
                        <a14:backgroundMark x1="3886" y1="39875" x2="3886" y2="39875"/>
                      </a14:backgroundRemoval>
                    </a14:imgEffect>
                  </a14:imgLayer>
                </a14:imgProps>
              </a:ext>
              <a:ext uri="{28A0092B-C50C-407E-A947-70E740481C1C}">
                <a14:useLocalDpi xmlns:a14="http://schemas.microsoft.com/office/drawing/2010/main" val="0"/>
              </a:ext>
            </a:extLst>
          </a:blip>
          <a:stretch>
            <a:fillRect/>
          </a:stretch>
        </p:blipFill>
        <p:spPr>
          <a:xfrm>
            <a:off x="4796928" y="6043896"/>
            <a:ext cx="2251573" cy="855276"/>
          </a:xfrm>
          <a:prstGeom prst="rect">
            <a:avLst/>
          </a:prstGeom>
        </p:spPr>
      </p:pic>
      <p:pic>
        <p:nvPicPr>
          <p:cNvPr id="11" name="Picture 10"/>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019758" y="6253436"/>
            <a:ext cx="2753143" cy="489317"/>
          </a:xfrm>
          <a:prstGeom prst="rect">
            <a:avLst/>
          </a:prstGeom>
        </p:spPr>
      </p:pic>
    </p:spTree>
    <p:extLst>
      <p:ext uri="{BB962C8B-B14F-4D97-AF65-F5344CB8AC3E}">
        <p14:creationId xmlns:p14="http://schemas.microsoft.com/office/powerpoint/2010/main" val="176333628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9.tiff"/><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18" Type="http://schemas.openxmlformats.org/officeDocument/2006/relationships/image" Target="../media/image35.tiff"/><Relationship Id="rId3" Type="http://schemas.openxmlformats.org/officeDocument/2006/relationships/image" Target="../media/image9.tiff"/><Relationship Id="rId7" Type="http://schemas.openxmlformats.org/officeDocument/2006/relationships/image" Target="../media/image24.svg"/><Relationship Id="rId12" Type="http://schemas.openxmlformats.org/officeDocument/2006/relationships/image" Target="../media/image29.png"/><Relationship Id="rId17" Type="http://schemas.openxmlformats.org/officeDocument/2006/relationships/image" Target="../media/image34.svg"/><Relationship Id="rId2" Type="http://schemas.openxmlformats.org/officeDocument/2006/relationships/notesSlide" Target="../notesSlides/notesSlide9.xml"/><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5" Type="http://schemas.openxmlformats.org/officeDocument/2006/relationships/image" Target="../media/image32.svg"/><Relationship Id="rId10" Type="http://schemas.openxmlformats.org/officeDocument/2006/relationships/image" Target="../media/image27.png"/><Relationship Id="rId19" Type="http://schemas.openxmlformats.org/officeDocument/2006/relationships/image" Target="../media/image36.tiff"/><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hyperlink" Target="mailto:patty@healthenabled.or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tiff"/><Relationship Id="rId4" Type="http://schemas.openxmlformats.org/officeDocument/2006/relationships/image" Target="../media/image9.tiff"/></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8.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notesSlide" Target="../notesSlides/notesSlide12.xml"/><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14.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2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93.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svg"/><Relationship Id="rId2" Type="http://schemas.openxmlformats.org/officeDocument/2006/relationships/notesSlide" Target="../notesSlides/notesSlide21.xml"/><Relationship Id="rId1" Type="http://schemas.openxmlformats.org/officeDocument/2006/relationships/slideLayout" Target="../slideLayouts/slideLayout42.xml"/><Relationship Id="rId6" Type="http://schemas.openxmlformats.org/officeDocument/2006/relationships/image" Target="../media/image86.sv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svg"/><Relationship Id="rId4" Type="http://schemas.openxmlformats.org/officeDocument/2006/relationships/image" Target="../media/image84.svg"/><Relationship Id="rId9" Type="http://schemas.openxmlformats.org/officeDocument/2006/relationships/image" Target="../media/image89.png"/><Relationship Id="rId14" Type="http://schemas.openxmlformats.org/officeDocument/2006/relationships/image" Target="../media/image94.svg"/></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2.xml"/><Relationship Id="rId1" Type="http://schemas.openxmlformats.org/officeDocument/2006/relationships/slideLayout" Target="../slideLayouts/slideLayout41.xml"/><Relationship Id="rId5" Type="http://schemas.openxmlformats.org/officeDocument/2006/relationships/image" Target="../media/image97.png"/><Relationship Id="rId4" Type="http://schemas.openxmlformats.org/officeDocument/2006/relationships/image" Target="../media/image9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5"/>
          <p:cNvSpPr txBox="1">
            <a:spLocks noGrp="1"/>
          </p:cNvSpPr>
          <p:nvPr>
            <p:ph type="title" idx="4294967295"/>
          </p:nvPr>
        </p:nvSpPr>
        <p:spPr>
          <a:xfrm>
            <a:off x="208073" y="4236233"/>
            <a:ext cx="7208000" cy="885600"/>
          </a:xfrm>
          <a:prstGeom prst="rect">
            <a:avLst/>
          </a:prstGeom>
        </p:spPr>
        <p:txBody>
          <a:bodyPr spcFirstLastPara="1" wrap="square" lIns="121900" tIns="121900" rIns="121900" bIns="121900" anchor="t" anchorCtr="0">
            <a:noAutofit/>
          </a:bodyPr>
          <a:lstStyle/>
          <a:p>
            <a:r>
              <a:rPr lang="en-US" b="1" dirty="0">
                <a:solidFill>
                  <a:schemeClr val="bg1"/>
                </a:solidFill>
              </a:rPr>
              <a:t>How digital technologies can support self-care</a:t>
            </a:r>
          </a:p>
        </p:txBody>
      </p:sp>
      <p:sp>
        <p:nvSpPr>
          <p:cNvPr id="96" name="Google Shape;96;p15"/>
          <p:cNvSpPr txBox="1">
            <a:spLocks noGrp="1"/>
          </p:cNvSpPr>
          <p:nvPr>
            <p:ph type="title" idx="4294967295"/>
          </p:nvPr>
        </p:nvSpPr>
        <p:spPr>
          <a:xfrm>
            <a:off x="240686" y="5121833"/>
            <a:ext cx="7208000" cy="885600"/>
          </a:xfrm>
          <a:prstGeom prst="rect">
            <a:avLst/>
          </a:prstGeom>
        </p:spPr>
        <p:txBody>
          <a:bodyPr spcFirstLastPara="1" wrap="square" lIns="121900" tIns="121900" rIns="121900" bIns="121900" anchor="t" anchorCtr="0">
            <a:noAutofit/>
          </a:bodyPr>
          <a:lstStyle/>
          <a:p>
            <a:r>
              <a:rPr lang="en-US" sz="2267" dirty="0">
                <a:solidFill>
                  <a:srgbClr val="FFFFFF"/>
                </a:solidFill>
              </a:rPr>
              <a:t>July Meeting of Global Digital Health Network</a:t>
            </a:r>
            <a:endParaRPr sz="2267" dirty="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52042-3745-3F4D-ACBF-3F5F178E2421}"/>
              </a:ext>
            </a:extLst>
          </p:cNvPr>
          <p:cNvSpPr>
            <a:spLocks noGrp="1"/>
          </p:cNvSpPr>
          <p:nvPr>
            <p:ph type="title"/>
          </p:nvPr>
        </p:nvSpPr>
        <p:spPr>
          <a:xfrm>
            <a:off x="193766" y="474618"/>
            <a:ext cx="10866120" cy="1325563"/>
          </a:xfrm>
        </p:spPr>
        <p:txBody>
          <a:bodyPr>
            <a:normAutofit/>
          </a:bodyPr>
          <a:lstStyle/>
          <a:p>
            <a:r>
              <a:rPr lang="en-CA" sz="3600" b="1" dirty="0">
                <a:solidFill>
                  <a:srgbClr val="16C1F3"/>
                </a:solidFill>
                <a:latin typeface="Oxygen"/>
                <a:ea typeface="Oxygen"/>
                <a:cs typeface="Oxygen"/>
                <a:sym typeface="Oxygen"/>
              </a:rPr>
              <a:t>Major themes: Health literacy &amp; self awareness </a:t>
            </a:r>
            <a:r>
              <a:rPr lang="en-US" sz="3600" b="1" dirty="0"/>
              <a:t>Health</a:t>
            </a:r>
            <a:br>
              <a:rPr lang="en-US" sz="3600" b="1" dirty="0"/>
            </a:br>
            <a:endParaRPr lang="en-US" sz="3600" dirty="0"/>
          </a:p>
        </p:txBody>
      </p:sp>
      <p:sp>
        <p:nvSpPr>
          <p:cNvPr id="3" name="Content Placeholder 2">
            <a:extLst>
              <a:ext uri="{FF2B5EF4-FFF2-40B4-BE49-F238E27FC236}">
                <a16:creationId xmlns:a16="http://schemas.microsoft.com/office/drawing/2014/main" id="{4EC8C5FF-4D9B-4546-AFD3-9A13B9B887EE}"/>
              </a:ext>
            </a:extLst>
          </p:cNvPr>
          <p:cNvSpPr>
            <a:spLocks noGrp="1"/>
          </p:cNvSpPr>
          <p:nvPr>
            <p:ph idx="1"/>
          </p:nvPr>
        </p:nvSpPr>
        <p:spPr>
          <a:xfrm>
            <a:off x="838200" y="1653223"/>
            <a:ext cx="7378148" cy="4915852"/>
          </a:xfrm>
        </p:spPr>
        <p:txBody>
          <a:bodyPr>
            <a:normAutofit/>
          </a:bodyPr>
          <a:lstStyle/>
          <a:p>
            <a:pPr marL="0" indent="0">
              <a:buNone/>
            </a:pPr>
            <a:endParaRPr lang="en-US" sz="3200" b="1" dirty="0"/>
          </a:p>
          <a:p>
            <a:r>
              <a:rPr lang="en-US" b="1" dirty="0" err="1"/>
              <a:t>CyberRwanda</a:t>
            </a:r>
            <a:r>
              <a:rPr lang="en-US" b="1" dirty="0"/>
              <a:t> - (</a:t>
            </a:r>
            <a:r>
              <a:rPr lang="en-US" b="1" dirty="0" err="1"/>
              <a:t>Ylabs</a:t>
            </a:r>
            <a:r>
              <a:rPr lang="en-US" b="1" dirty="0"/>
              <a:t>) - </a:t>
            </a:r>
            <a:r>
              <a:rPr lang="en-US" dirty="0"/>
              <a:t>Gamified digital platform for youth to learn about sexual health through storytelling; includes information on career paths, finding jobs and also links to services</a:t>
            </a:r>
          </a:p>
          <a:p>
            <a:r>
              <a:rPr lang="en-US" dirty="0"/>
              <a:t>Sexual health education forms a foundation to build effective self-care</a:t>
            </a:r>
          </a:p>
          <a:p>
            <a:endParaRPr lang="en-US" b="1" dirty="0"/>
          </a:p>
          <a:p>
            <a:endParaRPr lang="en-US" b="1" dirty="0"/>
          </a:p>
        </p:txBody>
      </p:sp>
      <p:cxnSp>
        <p:nvCxnSpPr>
          <p:cNvPr id="4" name="Shape 37">
            <a:extLst>
              <a:ext uri="{FF2B5EF4-FFF2-40B4-BE49-F238E27FC236}">
                <a16:creationId xmlns:a16="http://schemas.microsoft.com/office/drawing/2014/main" id="{8496DB52-E3DC-D04D-871B-77570ED44A46}"/>
              </a:ext>
            </a:extLst>
          </p:cNvPr>
          <p:cNvCxnSpPr/>
          <p:nvPr/>
        </p:nvCxnSpPr>
        <p:spPr>
          <a:xfrm>
            <a:off x="311200" y="1516062"/>
            <a:ext cx="11569600" cy="0"/>
          </a:xfrm>
          <a:prstGeom prst="straightConnector1">
            <a:avLst/>
          </a:prstGeom>
          <a:noFill/>
          <a:ln w="25400" cap="flat">
            <a:solidFill>
              <a:srgbClr val="939598"/>
            </a:solidFill>
            <a:prstDash val="dot"/>
            <a:round/>
            <a:headEnd type="none" w="lg" len="lg"/>
            <a:tailEnd type="none" w="lg" len="lg"/>
          </a:ln>
        </p:spPr>
      </p:cxnSp>
      <p:pic>
        <p:nvPicPr>
          <p:cNvPr id="6" name="Picture 5" descr="A picture containing computer, drawing&#10;&#10;Description automatically generated">
            <a:extLst>
              <a:ext uri="{FF2B5EF4-FFF2-40B4-BE49-F238E27FC236}">
                <a16:creationId xmlns:a16="http://schemas.microsoft.com/office/drawing/2014/main" id="{9B0D264C-7838-3643-8BC0-00B2C6EB6B92}"/>
              </a:ext>
            </a:extLst>
          </p:cNvPr>
          <p:cNvPicPr>
            <a:picLocks noChangeAspect="1"/>
          </p:cNvPicPr>
          <p:nvPr/>
        </p:nvPicPr>
        <p:blipFill>
          <a:blip r:embed="rId3"/>
          <a:stretch>
            <a:fillRect/>
          </a:stretch>
        </p:blipFill>
        <p:spPr>
          <a:xfrm>
            <a:off x="9336151" y="0"/>
            <a:ext cx="2544649" cy="6858000"/>
          </a:xfrm>
          <a:prstGeom prst="rect">
            <a:avLst/>
          </a:prstGeom>
        </p:spPr>
      </p:pic>
    </p:spTree>
    <p:extLst>
      <p:ext uri="{BB962C8B-B14F-4D97-AF65-F5344CB8AC3E}">
        <p14:creationId xmlns:p14="http://schemas.microsoft.com/office/powerpoint/2010/main" val="2441639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52042-3745-3F4D-ACBF-3F5F178E2421}"/>
              </a:ext>
            </a:extLst>
          </p:cNvPr>
          <p:cNvSpPr>
            <a:spLocks noGrp="1"/>
          </p:cNvSpPr>
          <p:nvPr>
            <p:ph type="title"/>
          </p:nvPr>
        </p:nvSpPr>
        <p:spPr>
          <a:xfrm>
            <a:off x="838200" y="288925"/>
            <a:ext cx="10866120" cy="1325563"/>
          </a:xfrm>
        </p:spPr>
        <p:txBody>
          <a:bodyPr>
            <a:normAutofit/>
          </a:bodyPr>
          <a:lstStyle/>
          <a:p>
            <a:r>
              <a:rPr lang="en-CA" sz="3600" b="1" dirty="0">
                <a:solidFill>
                  <a:srgbClr val="16C1F3"/>
                </a:solidFill>
                <a:latin typeface="Oxygen"/>
                <a:ea typeface="Oxygen"/>
                <a:cs typeface="Oxygen"/>
                <a:sym typeface="Oxygen"/>
              </a:rPr>
              <a:t>Major themes: Access &amp; Equity</a:t>
            </a:r>
            <a:endParaRPr lang="en-US" sz="3600" dirty="0"/>
          </a:p>
        </p:txBody>
      </p:sp>
      <p:cxnSp>
        <p:nvCxnSpPr>
          <p:cNvPr id="4" name="Shape 37">
            <a:extLst>
              <a:ext uri="{FF2B5EF4-FFF2-40B4-BE49-F238E27FC236}">
                <a16:creationId xmlns:a16="http://schemas.microsoft.com/office/drawing/2014/main" id="{8496DB52-E3DC-D04D-871B-77570ED44A46}"/>
              </a:ext>
            </a:extLst>
          </p:cNvPr>
          <p:cNvCxnSpPr/>
          <p:nvPr/>
        </p:nvCxnSpPr>
        <p:spPr>
          <a:xfrm>
            <a:off x="311200" y="1516062"/>
            <a:ext cx="11569600" cy="0"/>
          </a:xfrm>
          <a:prstGeom prst="straightConnector1">
            <a:avLst/>
          </a:prstGeom>
          <a:noFill/>
          <a:ln w="25400" cap="flat">
            <a:solidFill>
              <a:srgbClr val="939598"/>
            </a:solidFill>
            <a:prstDash val="dot"/>
            <a:round/>
            <a:headEnd type="none" w="lg" len="lg"/>
            <a:tailEnd type="none" w="lg" len="lg"/>
          </a:ln>
        </p:spPr>
      </p:cxnSp>
      <p:sp>
        <p:nvSpPr>
          <p:cNvPr id="3" name="Content Placeholder 2">
            <a:extLst>
              <a:ext uri="{FF2B5EF4-FFF2-40B4-BE49-F238E27FC236}">
                <a16:creationId xmlns:a16="http://schemas.microsoft.com/office/drawing/2014/main" id="{4EC8C5FF-4D9B-4546-AFD3-9A13B9B887EE}"/>
              </a:ext>
            </a:extLst>
          </p:cNvPr>
          <p:cNvSpPr>
            <a:spLocks noGrp="1"/>
          </p:cNvSpPr>
          <p:nvPr>
            <p:ph idx="1"/>
          </p:nvPr>
        </p:nvSpPr>
        <p:spPr>
          <a:xfrm>
            <a:off x="838200" y="1653223"/>
            <a:ext cx="7620000" cy="4915852"/>
          </a:xfrm>
        </p:spPr>
        <p:txBody>
          <a:bodyPr>
            <a:normAutofit/>
          </a:bodyPr>
          <a:lstStyle/>
          <a:p>
            <a:r>
              <a:rPr lang="en-US" dirty="0"/>
              <a:t>More than just “</a:t>
            </a:r>
            <a:r>
              <a:rPr lang="en-US" i="1" dirty="0"/>
              <a:t>who has access to a mobile phone?</a:t>
            </a:r>
            <a:r>
              <a:rPr lang="en-US" dirty="0"/>
              <a:t>” </a:t>
            </a:r>
          </a:p>
          <a:p>
            <a:r>
              <a:rPr lang="en-US" dirty="0"/>
              <a:t>Apps designed for new phones, incompatible with old models</a:t>
            </a:r>
          </a:p>
          <a:p>
            <a:r>
              <a:rPr lang="en-US" dirty="0"/>
              <a:t>Data-heavy downloads can limit access</a:t>
            </a:r>
          </a:p>
          <a:p>
            <a:r>
              <a:rPr lang="en-US" dirty="0"/>
              <a:t>Some people not comfortable with self-care or have data privacy concerns</a:t>
            </a:r>
          </a:p>
          <a:p>
            <a:r>
              <a:rPr lang="en-US" dirty="0"/>
              <a:t>How to reach the portion of the population who do not have access? </a:t>
            </a:r>
          </a:p>
        </p:txBody>
      </p:sp>
      <p:pic>
        <p:nvPicPr>
          <p:cNvPr id="8" name="Picture 7" descr="A screenshot of a cell phone&#10;&#10;Description automatically generated">
            <a:extLst>
              <a:ext uri="{FF2B5EF4-FFF2-40B4-BE49-F238E27FC236}">
                <a16:creationId xmlns:a16="http://schemas.microsoft.com/office/drawing/2014/main" id="{C9626E56-3754-ED40-AB11-CEB2FDE89F8A}"/>
              </a:ext>
            </a:extLst>
          </p:cNvPr>
          <p:cNvPicPr>
            <a:picLocks noChangeAspect="1"/>
          </p:cNvPicPr>
          <p:nvPr/>
        </p:nvPicPr>
        <p:blipFill>
          <a:blip r:embed="rId3"/>
          <a:stretch>
            <a:fillRect/>
          </a:stretch>
        </p:blipFill>
        <p:spPr>
          <a:xfrm>
            <a:off x="8566100" y="88900"/>
            <a:ext cx="3314700" cy="6680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27046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52042-3745-3F4D-ACBF-3F5F178E2421}"/>
              </a:ext>
            </a:extLst>
          </p:cNvPr>
          <p:cNvSpPr>
            <a:spLocks noGrp="1"/>
          </p:cNvSpPr>
          <p:nvPr>
            <p:ph type="title"/>
          </p:nvPr>
        </p:nvSpPr>
        <p:spPr>
          <a:xfrm>
            <a:off x="193847" y="-164581"/>
            <a:ext cx="11042600" cy="1325563"/>
          </a:xfrm>
        </p:spPr>
        <p:txBody>
          <a:bodyPr>
            <a:normAutofit/>
          </a:bodyPr>
          <a:lstStyle/>
          <a:p>
            <a:r>
              <a:rPr lang="en-CA" sz="3600" b="1" dirty="0">
                <a:solidFill>
                  <a:srgbClr val="16C1F3"/>
                </a:solidFill>
                <a:latin typeface="Oxygen"/>
                <a:sym typeface="Oxygen"/>
              </a:rPr>
              <a:t>Spectrum of Self-Care </a:t>
            </a:r>
            <a:endParaRPr lang="en-US" sz="3600" dirty="0"/>
          </a:p>
        </p:txBody>
      </p:sp>
      <p:cxnSp>
        <p:nvCxnSpPr>
          <p:cNvPr id="4" name="Shape 37">
            <a:extLst>
              <a:ext uri="{FF2B5EF4-FFF2-40B4-BE49-F238E27FC236}">
                <a16:creationId xmlns:a16="http://schemas.microsoft.com/office/drawing/2014/main" id="{8496DB52-E3DC-D04D-871B-77570ED44A46}"/>
              </a:ext>
            </a:extLst>
          </p:cNvPr>
          <p:cNvCxnSpPr/>
          <p:nvPr/>
        </p:nvCxnSpPr>
        <p:spPr>
          <a:xfrm>
            <a:off x="311200" y="3718560"/>
            <a:ext cx="11569600" cy="0"/>
          </a:xfrm>
          <a:prstGeom prst="straightConnector1">
            <a:avLst/>
          </a:prstGeom>
          <a:noFill/>
          <a:ln w="25400" cap="flat">
            <a:solidFill>
              <a:srgbClr val="939598"/>
            </a:solidFill>
            <a:prstDash val="dot"/>
            <a:round/>
            <a:headEnd type="none" w="lg" len="lg"/>
            <a:tailEnd type="none" w="lg" len="lg"/>
          </a:ln>
        </p:spPr>
      </p:cxnSp>
      <p:pic>
        <p:nvPicPr>
          <p:cNvPr id="5" name="Picture 4">
            <a:extLst>
              <a:ext uri="{FF2B5EF4-FFF2-40B4-BE49-F238E27FC236}">
                <a16:creationId xmlns:a16="http://schemas.microsoft.com/office/drawing/2014/main" id="{C8D95037-32FA-5B41-A656-CB506A72C6C7}"/>
              </a:ext>
            </a:extLst>
          </p:cNvPr>
          <p:cNvPicPr>
            <a:picLocks noChangeAspect="1"/>
          </p:cNvPicPr>
          <p:nvPr/>
        </p:nvPicPr>
        <p:blipFill>
          <a:blip r:embed="rId3"/>
          <a:stretch>
            <a:fillRect/>
          </a:stretch>
        </p:blipFill>
        <p:spPr>
          <a:xfrm>
            <a:off x="10005391" y="146798"/>
            <a:ext cx="1992762" cy="258130"/>
          </a:xfrm>
          <a:prstGeom prst="rect">
            <a:avLst/>
          </a:prstGeom>
        </p:spPr>
      </p:pic>
      <p:sp>
        <p:nvSpPr>
          <p:cNvPr id="3" name="Content Placeholder 2">
            <a:extLst>
              <a:ext uri="{FF2B5EF4-FFF2-40B4-BE49-F238E27FC236}">
                <a16:creationId xmlns:a16="http://schemas.microsoft.com/office/drawing/2014/main" id="{23D7AC73-E801-8844-A07F-C9D05A945DAF}"/>
              </a:ext>
            </a:extLst>
          </p:cNvPr>
          <p:cNvSpPr>
            <a:spLocks noGrp="1"/>
          </p:cNvSpPr>
          <p:nvPr>
            <p:ph idx="1"/>
          </p:nvPr>
        </p:nvSpPr>
        <p:spPr>
          <a:xfrm>
            <a:off x="838200" y="1627505"/>
            <a:ext cx="10515600" cy="4351338"/>
          </a:xfrm>
        </p:spPr>
        <p:txBody>
          <a:bodyPr/>
          <a:lstStyle/>
          <a:p>
            <a:endParaRPr lang="en-US" dirty="0"/>
          </a:p>
          <a:p>
            <a:endParaRPr lang="en-US" dirty="0"/>
          </a:p>
          <a:p>
            <a:endParaRPr lang="en-US" dirty="0"/>
          </a:p>
          <a:p>
            <a:endParaRPr lang="en-US" dirty="0"/>
          </a:p>
          <a:p>
            <a:endParaRPr lang="en-US" dirty="0"/>
          </a:p>
          <a:p>
            <a:endParaRPr lang="en-US" dirty="0"/>
          </a:p>
        </p:txBody>
      </p:sp>
      <p:graphicFrame>
        <p:nvGraphicFramePr>
          <p:cNvPr id="7" name="Diagram 6">
            <a:extLst>
              <a:ext uri="{FF2B5EF4-FFF2-40B4-BE49-F238E27FC236}">
                <a16:creationId xmlns:a16="http://schemas.microsoft.com/office/drawing/2014/main" id="{64F41A7F-AE9C-884A-9D18-99C8AB74350E}"/>
              </a:ext>
            </a:extLst>
          </p:cNvPr>
          <p:cNvGraphicFramePr/>
          <p:nvPr/>
        </p:nvGraphicFramePr>
        <p:xfrm>
          <a:off x="311200" y="990627"/>
          <a:ext cx="11880800" cy="23164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18783D96-192E-124F-B0D9-59D57EC9141E}"/>
              </a:ext>
            </a:extLst>
          </p:cNvPr>
          <p:cNvSpPr txBox="1"/>
          <p:nvPr/>
        </p:nvSpPr>
        <p:spPr>
          <a:xfrm>
            <a:off x="685800" y="2909928"/>
            <a:ext cx="2880360" cy="584775"/>
          </a:xfrm>
          <a:prstGeom prst="rect">
            <a:avLst/>
          </a:prstGeom>
          <a:noFill/>
        </p:spPr>
        <p:txBody>
          <a:bodyPr wrap="square" rtlCol="0">
            <a:spAutoFit/>
          </a:bodyPr>
          <a:lstStyle/>
          <a:p>
            <a:r>
              <a:rPr lang="en-US" sz="3200" dirty="0"/>
              <a:t>More support</a:t>
            </a:r>
          </a:p>
        </p:txBody>
      </p:sp>
      <p:sp>
        <p:nvSpPr>
          <p:cNvPr id="9" name="TextBox 8">
            <a:extLst>
              <a:ext uri="{FF2B5EF4-FFF2-40B4-BE49-F238E27FC236}">
                <a16:creationId xmlns:a16="http://schemas.microsoft.com/office/drawing/2014/main" id="{D1B62653-E18A-D940-86DD-B033CF91CC83}"/>
              </a:ext>
            </a:extLst>
          </p:cNvPr>
          <p:cNvSpPr txBox="1"/>
          <p:nvPr/>
        </p:nvSpPr>
        <p:spPr>
          <a:xfrm>
            <a:off x="8024777" y="2896543"/>
            <a:ext cx="3651200" cy="584775"/>
          </a:xfrm>
          <a:prstGeom prst="rect">
            <a:avLst/>
          </a:prstGeom>
          <a:noFill/>
        </p:spPr>
        <p:txBody>
          <a:bodyPr wrap="square" rtlCol="0">
            <a:spAutoFit/>
          </a:bodyPr>
          <a:lstStyle/>
          <a:p>
            <a:r>
              <a:rPr lang="en-US" sz="3200" dirty="0"/>
              <a:t>More Independence</a:t>
            </a:r>
          </a:p>
        </p:txBody>
      </p:sp>
      <p:graphicFrame>
        <p:nvGraphicFramePr>
          <p:cNvPr id="11" name="Diagram 10">
            <a:extLst>
              <a:ext uri="{FF2B5EF4-FFF2-40B4-BE49-F238E27FC236}">
                <a16:creationId xmlns:a16="http://schemas.microsoft.com/office/drawing/2014/main" id="{88BD514D-57D8-F942-8EB8-729EA6F5B454}"/>
              </a:ext>
            </a:extLst>
          </p:cNvPr>
          <p:cNvGraphicFramePr/>
          <p:nvPr/>
        </p:nvGraphicFramePr>
        <p:xfrm>
          <a:off x="1" y="4221462"/>
          <a:ext cx="12192000" cy="231647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2" name="TextBox 11">
            <a:extLst>
              <a:ext uri="{FF2B5EF4-FFF2-40B4-BE49-F238E27FC236}">
                <a16:creationId xmlns:a16="http://schemas.microsoft.com/office/drawing/2014/main" id="{7494459E-A9F8-8146-AB7D-53E0BC0B3527}"/>
              </a:ext>
            </a:extLst>
          </p:cNvPr>
          <p:cNvSpPr txBox="1"/>
          <p:nvPr/>
        </p:nvSpPr>
        <p:spPr>
          <a:xfrm>
            <a:off x="158800" y="6047472"/>
            <a:ext cx="3962400" cy="584775"/>
          </a:xfrm>
          <a:prstGeom prst="rect">
            <a:avLst/>
          </a:prstGeom>
          <a:noFill/>
        </p:spPr>
        <p:txBody>
          <a:bodyPr wrap="square" rtlCol="0">
            <a:spAutoFit/>
          </a:bodyPr>
          <a:lstStyle/>
          <a:p>
            <a:r>
              <a:rPr lang="en-US" sz="3200" dirty="0"/>
              <a:t>Low tech complexity</a:t>
            </a:r>
          </a:p>
        </p:txBody>
      </p:sp>
      <p:sp>
        <p:nvSpPr>
          <p:cNvPr id="13" name="TextBox 12">
            <a:extLst>
              <a:ext uri="{FF2B5EF4-FFF2-40B4-BE49-F238E27FC236}">
                <a16:creationId xmlns:a16="http://schemas.microsoft.com/office/drawing/2014/main" id="{A32D13F3-1B7D-5C41-A6BB-91DFD57740E4}"/>
              </a:ext>
            </a:extLst>
          </p:cNvPr>
          <p:cNvSpPr txBox="1"/>
          <p:nvPr/>
        </p:nvSpPr>
        <p:spPr>
          <a:xfrm>
            <a:off x="8435340" y="6086052"/>
            <a:ext cx="3962400" cy="584775"/>
          </a:xfrm>
          <a:prstGeom prst="rect">
            <a:avLst/>
          </a:prstGeom>
          <a:noFill/>
        </p:spPr>
        <p:txBody>
          <a:bodyPr wrap="square" rtlCol="0">
            <a:spAutoFit/>
          </a:bodyPr>
          <a:lstStyle/>
          <a:p>
            <a:r>
              <a:rPr lang="en-US" sz="3200" dirty="0"/>
              <a:t>High tech complexity</a:t>
            </a:r>
          </a:p>
        </p:txBody>
      </p:sp>
      <p:sp>
        <p:nvSpPr>
          <p:cNvPr id="14" name="Title 1">
            <a:extLst>
              <a:ext uri="{FF2B5EF4-FFF2-40B4-BE49-F238E27FC236}">
                <a16:creationId xmlns:a16="http://schemas.microsoft.com/office/drawing/2014/main" id="{C6ED2EB4-4133-F244-9571-75858617E420}"/>
              </a:ext>
            </a:extLst>
          </p:cNvPr>
          <p:cNvSpPr txBox="1">
            <a:spLocks/>
          </p:cNvSpPr>
          <p:nvPr/>
        </p:nvSpPr>
        <p:spPr>
          <a:xfrm>
            <a:off x="270047" y="3599013"/>
            <a:ext cx="11042600" cy="1073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3600" b="1" dirty="0">
                <a:solidFill>
                  <a:srgbClr val="16C1F3"/>
                </a:solidFill>
                <a:latin typeface="Oxygen"/>
                <a:sym typeface="Oxygen"/>
              </a:rPr>
              <a:t>Spectrum of Digital Health</a:t>
            </a:r>
            <a:endParaRPr lang="en-US" sz="3600" dirty="0"/>
          </a:p>
        </p:txBody>
      </p:sp>
      <p:sp>
        <p:nvSpPr>
          <p:cNvPr id="15" name="TextBox 14">
            <a:extLst>
              <a:ext uri="{FF2B5EF4-FFF2-40B4-BE49-F238E27FC236}">
                <a16:creationId xmlns:a16="http://schemas.microsoft.com/office/drawing/2014/main" id="{233B9240-6308-FE49-B11D-2CB81036E3FD}"/>
              </a:ext>
            </a:extLst>
          </p:cNvPr>
          <p:cNvSpPr txBox="1"/>
          <p:nvPr/>
        </p:nvSpPr>
        <p:spPr>
          <a:xfrm>
            <a:off x="270047" y="757336"/>
            <a:ext cx="5410200" cy="523220"/>
          </a:xfrm>
          <a:prstGeom prst="rect">
            <a:avLst/>
          </a:prstGeom>
          <a:noFill/>
        </p:spPr>
        <p:txBody>
          <a:bodyPr wrap="square" rtlCol="0">
            <a:spAutoFit/>
          </a:bodyPr>
          <a:lstStyle/>
          <a:p>
            <a:r>
              <a:rPr lang="en-US" sz="2800" dirty="0"/>
              <a:t>High clinical complexity, risk</a:t>
            </a:r>
          </a:p>
        </p:txBody>
      </p:sp>
      <p:sp>
        <p:nvSpPr>
          <p:cNvPr id="16" name="TextBox 15">
            <a:extLst>
              <a:ext uri="{FF2B5EF4-FFF2-40B4-BE49-F238E27FC236}">
                <a16:creationId xmlns:a16="http://schemas.microsoft.com/office/drawing/2014/main" id="{EB9C2735-34C4-C246-B563-95ECB193EBCE}"/>
              </a:ext>
            </a:extLst>
          </p:cNvPr>
          <p:cNvSpPr txBox="1"/>
          <p:nvPr/>
        </p:nvSpPr>
        <p:spPr>
          <a:xfrm>
            <a:off x="7482840" y="698713"/>
            <a:ext cx="5410200" cy="523220"/>
          </a:xfrm>
          <a:prstGeom prst="rect">
            <a:avLst/>
          </a:prstGeom>
          <a:noFill/>
        </p:spPr>
        <p:txBody>
          <a:bodyPr wrap="square" rtlCol="0">
            <a:spAutoFit/>
          </a:bodyPr>
          <a:lstStyle/>
          <a:p>
            <a:r>
              <a:rPr lang="en-US" sz="2800" dirty="0"/>
              <a:t>Low clinical complexity, low risk</a:t>
            </a:r>
          </a:p>
        </p:txBody>
      </p:sp>
    </p:spTree>
    <p:extLst>
      <p:ext uri="{BB962C8B-B14F-4D97-AF65-F5344CB8AC3E}">
        <p14:creationId xmlns:p14="http://schemas.microsoft.com/office/powerpoint/2010/main" val="2525994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52042-3745-3F4D-ACBF-3F5F178E2421}"/>
              </a:ext>
            </a:extLst>
          </p:cNvPr>
          <p:cNvSpPr>
            <a:spLocks noGrp="1"/>
          </p:cNvSpPr>
          <p:nvPr>
            <p:ph type="title"/>
          </p:nvPr>
        </p:nvSpPr>
        <p:spPr>
          <a:xfrm>
            <a:off x="311200" y="244907"/>
            <a:ext cx="11569600" cy="1325563"/>
          </a:xfrm>
        </p:spPr>
        <p:txBody>
          <a:bodyPr>
            <a:normAutofit/>
          </a:bodyPr>
          <a:lstStyle/>
          <a:p>
            <a:r>
              <a:rPr lang="en-CA" sz="3600" b="1" dirty="0">
                <a:solidFill>
                  <a:srgbClr val="16C1F3"/>
                </a:solidFill>
                <a:latin typeface="Oxygen"/>
                <a:sym typeface="Oxygen"/>
              </a:rPr>
              <a:t>Frameworks that fed into draft framework</a:t>
            </a:r>
            <a:endParaRPr lang="en-US" sz="3600" dirty="0"/>
          </a:p>
        </p:txBody>
      </p:sp>
      <p:cxnSp>
        <p:nvCxnSpPr>
          <p:cNvPr id="4" name="Shape 37">
            <a:extLst>
              <a:ext uri="{FF2B5EF4-FFF2-40B4-BE49-F238E27FC236}">
                <a16:creationId xmlns:a16="http://schemas.microsoft.com/office/drawing/2014/main" id="{8496DB52-E3DC-D04D-871B-77570ED44A46}"/>
              </a:ext>
            </a:extLst>
          </p:cNvPr>
          <p:cNvCxnSpPr/>
          <p:nvPr/>
        </p:nvCxnSpPr>
        <p:spPr>
          <a:xfrm>
            <a:off x="311200" y="1280931"/>
            <a:ext cx="11569600" cy="0"/>
          </a:xfrm>
          <a:prstGeom prst="straightConnector1">
            <a:avLst/>
          </a:prstGeom>
          <a:noFill/>
          <a:ln w="25400" cap="flat">
            <a:solidFill>
              <a:srgbClr val="939598"/>
            </a:solidFill>
            <a:prstDash val="dot"/>
            <a:round/>
            <a:headEnd type="none" w="lg" len="lg"/>
            <a:tailEnd type="none" w="lg" len="lg"/>
          </a:ln>
        </p:spPr>
      </p:cxnSp>
      <p:pic>
        <p:nvPicPr>
          <p:cNvPr id="5" name="Picture 4">
            <a:extLst>
              <a:ext uri="{FF2B5EF4-FFF2-40B4-BE49-F238E27FC236}">
                <a16:creationId xmlns:a16="http://schemas.microsoft.com/office/drawing/2014/main" id="{C8D95037-32FA-5B41-A656-CB506A72C6C7}"/>
              </a:ext>
            </a:extLst>
          </p:cNvPr>
          <p:cNvPicPr>
            <a:picLocks noChangeAspect="1"/>
          </p:cNvPicPr>
          <p:nvPr/>
        </p:nvPicPr>
        <p:blipFill>
          <a:blip r:embed="rId3"/>
          <a:stretch>
            <a:fillRect/>
          </a:stretch>
        </p:blipFill>
        <p:spPr>
          <a:xfrm>
            <a:off x="10005391" y="146798"/>
            <a:ext cx="1992762" cy="258130"/>
          </a:xfrm>
          <a:prstGeom prst="rect">
            <a:avLst/>
          </a:prstGeom>
        </p:spPr>
      </p:pic>
      <p:sp>
        <p:nvSpPr>
          <p:cNvPr id="3" name="Content Placeholder 2">
            <a:extLst>
              <a:ext uri="{FF2B5EF4-FFF2-40B4-BE49-F238E27FC236}">
                <a16:creationId xmlns:a16="http://schemas.microsoft.com/office/drawing/2014/main" id="{23D7AC73-E801-8844-A07F-C9D05A945DAF}"/>
              </a:ext>
            </a:extLst>
          </p:cNvPr>
          <p:cNvSpPr>
            <a:spLocks noGrp="1"/>
          </p:cNvSpPr>
          <p:nvPr>
            <p:ph idx="1"/>
          </p:nvPr>
        </p:nvSpPr>
        <p:spPr>
          <a:xfrm>
            <a:off x="384200" y="1440952"/>
            <a:ext cx="11423600" cy="4209409"/>
          </a:xfrm>
        </p:spPr>
        <p:txBody>
          <a:bodyPr>
            <a:noAutofit/>
          </a:bodyPr>
          <a:lstStyle/>
          <a:p>
            <a:r>
              <a:rPr lang="en-US" sz="2400" dirty="0"/>
              <a:t>WHO Consolidated Guideline on Self Care Interventions for Health: Sexual and Reproductive Health and Rights</a:t>
            </a:r>
          </a:p>
          <a:p>
            <a:r>
              <a:rPr lang="en-US" sz="2400" dirty="0"/>
              <a:t>WHO’s Classification of Digital Health Interventions</a:t>
            </a:r>
          </a:p>
          <a:p>
            <a:r>
              <a:rPr lang="en-US" sz="2400" dirty="0" err="1"/>
              <a:t>Organisation</a:t>
            </a:r>
            <a:r>
              <a:rPr lang="en-US" sz="2400" dirty="0"/>
              <a:t> for the Review of Care and Health Apps (ORCHA) Review Criteria</a:t>
            </a:r>
          </a:p>
          <a:p>
            <a:r>
              <a:rPr lang="en-US" sz="2400" dirty="0"/>
              <a:t>Standards for Online and Remote Providers of Sexual and Reproductive Health Services (UK)</a:t>
            </a:r>
          </a:p>
          <a:p>
            <a:r>
              <a:rPr lang="en-US" sz="2400" dirty="0"/>
              <a:t>Quality of Care Framework for Self Care (under development- PSI)</a:t>
            </a:r>
          </a:p>
          <a:p>
            <a:r>
              <a:rPr lang="en-US" sz="2400" dirty="0"/>
              <a:t>Human rights framework for Self Care</a:t>
            </a:r>
          </a:p>
          <a:p>
            <a:r>
              <a:rPr lang="en-US" sz="2400" dirty="0"/>
              <a:t>Criteria for assessing quality health-related apps in the UK </a:t>
            </a:r>
          </a:p>
          <a:p>
            <a:r>
              <a:rPr lang="en-US" sz="2400" dirty="0"/>
              <a:t>Principles for Digital Development</a:t>
            </a:r>
          </a:p>
          <a:p>
            <a:r>
              <a:rPr lang="en-US" sz="2400" dirty="0"/>
              <a:t>A Vision for Going Online to Accelerate the Impact of HIV Programs (FHI360)</a:t>
            </a:r>
          </a:p>
          <a:p>
            <a:endParaRPr lang="en-US" sz="2400" dirty="0"/>
          </a:p>
        </p:txBody>
      </p:sp>
    </p:spTree>
    <p:extLst>
      <p:ext uri="{BB962C8B-B14F-4D97-AF65-F5344CB8AC3E}">
        <p14:creationId xmlns:p14="http://schemas.microsoft.com/office/powerpoint/2010/main" val="1123860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AD1A5DC7-388D-664E-B23D-5153E7F99247}"/>
              </a:ext>
            </a:extLst>
          </p:cNvPr>
          <p:cNvPicPr>
            <a:picLocks noChangeAspect="1"/>
          </p:cNvPicPr>
          <p:nvPr/>
        </p:nvPicPr>
        <p:blipFill>
          <a:blip r:embed="rId2"/>
          <a:stretch>
            <a:fillRect/>
          </a:stretch>
        </p:blipFill>
        <p:spPr>
          <a:xfrm>
            <a:off x="3506992" y="-53340"/>
            <a:ext cx="5178016" cy="6964680"/>
          </a:xfrm>
          <a:prstGeom prst="rect">
            <a:avLst/>
          </a:prstGeom>
        </p:spPr>
      </p:pic>
      <p:sp>
        <p:nvSpPr>
          <p:cNvPr id="4" name="TextBox 3">
            <a:extLst>
              <a:ext uri="{FF2B5EF4-FFF2-40B4-BE49-F238E27FC236}">
                <a16:creationId xmlns:a16="http://schemas.microsoft.com/office/drawing/2014/main" id="{37A9D7F1-4A5E-7249-9843-8F07D19624D7}"/>
              </a:ext>
            </a:extLst>
          </p:cNvPr>
          <p:cNvSpPr txBox="1"/>
          <p:nvPr/>
        </p:nvSpPr>
        <p:spPr>
          <a:xfrm>
            <a:off x="317978" y="378397"/>
            <a:ext cx="2882900" cy="3785652"/>
          </a:xfrm>
          <a:prstGeom prst="rect">
            <a:avLst/>
          </a:prstGeom>
          <a:noFill/>
        </p:spPr>
        <p:txBody>
          <a:bodyPr wrap="square" rtlCol="0">
            <a:spAutoFit/>
          </a:bodyPr>
          <a:lstStyle/>
          <a:p>
            <a:r>
              <a:rPr lang="en-US" sz="2400" b="1" dirty="0">
                <a:solidFill>
                  <a:srgbClr val="00B0F0"/>
                </a:solidFill>
              </a:rPr>
              <a:t>Draft Framework</a:t>
            </a:r>
          </a:p>
          <a:p>
            <a:endParaRPr lang="en-US" sz="2400" dirty="0"/>
          </a:p>
          <a:p>
            <a:r>
              <a:rPr lang="en-US" sz="2400" b="1" dirty="0"/>
              <a:t>Overall flow: </a:t>
            </a:r>
            <a:r>
              <a:rPr lang="en-US" sz="2400" dirty="0"/>
              <a:t>Self care to context to iterative </a:t>
            </a:r>
            <a:r>
              <a:rPr lang="en-US" sz="2400" b="1" dirty="0"/>
              <a:t>design</a:t>
            </a:r>
            <a:r>
              <a:rPr lang="en-US" sz="2400" dirty="0"/>
              <a:t> (with prioritized considerations for </a:t>
            </a:r>
            <a:r>
              <a:rPr lang="en-US" sz="2400" b="1" dirty="0"/>
              <a:t>implementation</a:t>
            </a:r>
            <a:r>
              <a:rPr lang="en-US" sz="2400" dirty="0"/>
              <a:t>) to  outcomes for </a:t>
            </a:r>
            <a:r>
              <a:rPr lang="en-US" sz="2400" b="1" dirty="0"/>
              <a:t>research</a:t>
            </a:r>
          </a:p>
        </p:txBody>
      </p:sp>
    </p:spTree>
    <p:extLst>
      <p:ext uri="{BB962C8B-B14F-4D97-AF65-F5344CB8AC3E}">
        <p14:creationId xmlns:p14="http://schemas.microsoft.com/office/powerpoint/2010/main" val="3759149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AD1A5DC7-388D-664E-B23D-5153E7F99247}"/>
              </a:ext>
            </a:extLst>
          </p:cNvPr>
          <p:cNvPicPr>
            <a:picLocks noChangeAspect="1"/>
          </p:cNvPicPr>
          <p:nvPr/>
        </p:nvPicPr>
        <p:blipFill rotWithShape="1">
          <a:blip r:embed="rId2"/>
          <a:srcRect t="11248" r="4804" b="46827"/>
          <a:stretch/>
        </p:blipFill>
        <p:spPr>
          <a:xfrm>
            <a:off x="3200878" y="720849"/>
            <a:ext cx="9143522" cy="5416302"/>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D643AFE0-64F8-1F4B-8F99-B74D3EC58A51}"/>
              </a:ext>
            </a:extLst>
          </p:cNvPr>
          <p:cNvPicPr>
            <a:picLocks noChangeAspect="1"/>
          </p:cNvPicPr>
          <p:nvPr/>
        </p:nvPicPr>
        <p:blipFill>
          <a:blip r:embed="rId2"/>
          <a:stretch>
            <a:fillRect/>
          </a:stretch>
        </p:blipFill>
        <p:spPr>
          <a:xfrm>
            <a:off x="896620" y="3921932"/>
            <a:ext cx="2074232" cy="2789942"/>
          </a:xfrm>
          <a:prstGeom prst="rect">
            <a:avLst/>
          </a:prstGeom>
        </p:spPr>
      </p:pic>
      <p:sp>
        <p:nvSpPr>
          <p:cNvPr id="2" name="Rectangle 1">
            <a:extLst>
              <a:ext uri="{FF2B5EF4-FFF2-40B4-BE49-F238E27FC236}">
                <a16:creationId xmlns:a16="http://schemas.microsoft.com/office/drawing/2014/main" id="{880361B9-64B6-3042-8111-C0086F6758F0}"/>
              </a:ext>
            </a:extLst>
          </p:cNvPr>
          <p:cNvSpPr/>
          <p:nvPr/>
        </p:nvSpPr>
        <p:spPr>
          <a:xfrm>
            <a:off x="835659" y="3921932"/>
            <a:ext cx="2135193" cy="1580730"/>
          </a:xfrm>
          <a:prstGeom prst="rect">
            <a:avLst/>
          </a:pr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F9FD278-7E59-7B4C-9C46-3D93DDFC55C6}"/>
              </a:ext>
            </a:extLst>
          </p:cNvPr>
          <p:cNvSpPr txBox="1"/>
          <p:nvPr/>
        </p:nvSpPr>
        <p:spPr>
          <a:xfrm>
            <a:off x="317978" y="378397"/>
            <a:ext cx="2882900" cy="3231654"/>
          </a:xfrm>
          <a:prstGeom prst="rect">
            <a:avLst/>
          </a:prstGeom>
          <a:noFill/>
        </p:spPr>
        <p:txBody>
          <a:bodyPr wrap="square" rtlCol="0">
            <a:spAutoFit/>
          </a:bodyPr>
          <a:lstStyle/>
          <a:p>
            <a:r>
              <a:rPr lang="en-US" sz="2400" b="1" dirty="0">
                <a:solidFill>
                  <a:srgbClr val="00B0F0"/>
                </a:solidFill>
              </a:rPr>
              <a:t>Draft Framework:</a:t>
            </a:r>
          </a:p>
          <a:p>
            <a:pPr marL="342900" indent="-342900">
              <a:buFont typeface="Arial" panose="020B0604020202020204" pitchFamily="34" charset="0"/>
              <a:buChar char="•"/>
            </a:pPr>
            <a:r>
              <a:rPr lang="en-US" dirty="0"/>
              <a:t>Top line focus on selfcare at all levels of the health system</a:t>
            </a:r>
          </a:p>
          <a:p>
            <a:pPr marL="342900" indent="-342900">
              <a:buFont typeface="Arial" panose="020B0604020202020204" pitchFamily="34" charset="0"/>
              <a:buChar char="•"/>
            </a:pPr>
            <a:r>
              <a:rPr lang="en-US" dirty="0"/>
              <a:t>Designing if appropriate and within existing tools</a:t>
            </a:r>
          </a:p>
          <a:p>
            <a:pPr marL="342900" indent="-342900">
              <a:buFont typeface="Arial" panose="020B0604020202020204" pitchFamily="34" charset="0"/>
              <a:buChar char="•"/>
            </a:pPr>
            <a:r>
              <a:rPr lang="en-US" dirty="0"/>
              <a:t>Iterative design with focus on regulations, digital access &amp; literacy, theory driven behavior change</a:t>
            </a:r>
          </a:p>
        </p:txBody>
      </p:sp>
    </p:spTree>
    <p:extLst>
      <p:ext uri="{BB962C8B-B14F-4D97-AF65-F5344CB8AC3E}">
        <p14:creationId xmlns:p14="http://schemas.microsoft.com/office/powerpoint/2010/main" val="2061761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AD1A5DC7-388D-664E-B23D-5153E7F99247}"/>
              </a:ext>
            </a:extLst>
          </p:cNvPr>
          <p:cNvPicPr>
            <a:picLocks noChangeAspect="1"/>
          </p:cNvPicPr>
          <p:nvPr/>
        </p:nvPicPr>
        <p:blipFill rotWithShape="1">
          <a:blip r:embed="rId2"/>
          <a:srcRect t="53829" r="4505"/>
          <a:stretch/>
        </p:blipFill>
        <p:spPr>
          <a:xfrm>
            <a:off x="3051716" y="576795"/>
            <a:ext cx="8822306" cy="5737301"/>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568D4A56-1771-5540-B2EF-2F0A03D31C41}"/>
              </a:ext>
            </a:extLst>
          </p:cNvPr>
          <p:cNvPicPr>
            <a:picLocks noChangeAspect="1"/>
          </p:cNvPicPr>
          <p:nvPr/>
        </p:nvPicPr>
        <p:blipFill>
          <a:blip r:embed="rId2"/>
          <a:stretch>
            <a:fillRect/>
          </a:stretch>
        </p:blipFill>
        <p:spPr>
          <a:xfrm>
            <a:off x="746904" y="4038600"/>
            <a:ext cx="2005489" cy="2697480"/>
          </a:xfrm>
          <a:prstGeom prst="rect">
            <a:avLst/>
          </a:prstGeom>
        </p:spPr>
      </p:pic>
      <p:sp>
        <p:nvSpPr>
          <p:cNvPr id="4" name="Rectangle 3">
            <a:extLst>
              <a:ext uri="{FF2B5EF4-FFF2-40B4-BE49-F238E27FC236}">
                <a16:creationId xmlns:a16="http://schemas.microsoft.com/office/drawing/2014/main" id="{CB944F29-0A7E-6547-8BDC-E2466C8EE61B}"/>
              </a:ext>
            </a:extLst>
          </p:cNvPr>
          <p:cNvSpPr/>
          <p:nvPr/>
        </p:nvSpPr>
        <p:spPr>
          <a:xfrm>
            <a:off x="556346" y="5547360"/>
            <a:ext cx="2247224" cy="1188720"/>
          </a:xfrm>
          <a:prstGeom prst="rect">
            <a:avLst/>
          </a:pr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DC5F2A5-53E3-D748-AF6B-7DD241AB38A6}"/>
              </a:ext>
            </a:extLst>
          </p:cNvPr>
          <p:cNvSpPr txBox="1"/>
          <p:nvPr/>
        </p:nvSpPr>
        <p:spPr>
          <a:xfrm>
            <a:off x="308199" y="391097"/>
            <a:ext cx="2854101" cy="3508653"/>
          </a:xfrm>
          <a:prstGeom prst="rect">
            <a:avLst/>
          </a:prstGeom>
          <a:noFill/>
        </p:spPr>
        <p:txBody>
          <a:bodyPr wrap="square" rtlCol="0">
            <a:spAutoFit/>
          </a:bodyPr>
          <a:lstStyle/>
          <a:p>
            <a:r>
              <a:rPr lang="en-US" sz="2400" b="1" dirty="0">
                <a:solidFill>
                  <a:srgbClr val="00B0F0"/>
                </a:solidFill>
              </a:rPr>
              <a:t>Draft Framework:</a:t>
            </a:r>
          </a:p>
          <a:p>
            <a:pPr marL="342900" indent="-342900">
              <a:buFont typeface="Arial" panose="020B0604020202020204" pitchFamily="34" charset="0"/>
              <a:buChar char="•"/>
            </a:pPr>
            <a:r>
              <a:rPr lang="en-US" dirty="0"/>
              <a:t>Quality through prioritized characteristics driven by principles for digital development &amp; iterative design </a:t>
            </a:r>
          </a:p>
          <a:p>
            <a:pPr marL="342900" indent="-342900">
              <a:buFont typeface="Arial" panose="020B0604020202020204" pitchFamily="34" charset="0"/>
              <a:buChar char="•"/>
            </a:pPr>
            <a:r>
              <a:rPr lang="en-US" dirty="0"/>
              <a:t>Leading to benefits of digitally-enhanced self care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583562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52042-3745-3F4D-ACBF-3F5F178E2421}"/>
              </a:ext>
            </a:extLst>
          </p:cNvPr>
          <p:cNvSpPr>
            <a:spLocks noGrp="1"/>
          </p:cNvSpPr>
          <p:nvPr>
            <p:ph type="title"/>
          </p:nvPr>
        </p:nvSpPr>
        <p:spPr>
          <a:xfrm>
            <a:off x="193847" y="244532"/>
            <a:ext cx="11804306" cy="809917"/>
          </a:xfrm>
        </p:spPr>
        <p:txBody>
          <a:bodyPr>
            <a:normAutofit/>
          </a:bodyPr>
          <a:lstStyle/>
          <a:p>
            <a:r>
              <a:rPr lang="en-CA" sz="3200" b="1" dirty="0">
                <a:solidFill>
                  <a:srgbClr val="16C1F3"/>
                </a:solidFill>
                <a:latin typeface="Oxygen"/>
                <a:sym typeface="Oxygen"/>
              </a:rPr>
              <a:t>Principles for Digitally-Enhanced Self-Care Development</a:t>
            </a:r>
            <a:endParaRPr lang="en-US" sz="3200" dirty="0"/>
          </a:p>
        </p:txBody>
      </p:sp>
      <p:cxnSp>
        <p:nvCxnSpPr>
          <p:cNvPr id="4" name="Shape 37">
            <a:extLst>
              <a:ext uri="{FF2B5EF4-FFF2-40B4-BE49-F238E27FC236}">
                <a16:creationId xmlns:a16="http://schemas.microsoft.com/office/drawing/2014/main" id="{8496DB52-E3DC-D04D-871B-77570ED44A46}"/>
              </a:ext>
            </a:extLst>
          </p:cNvPr>
          <p:cNvCxnSpPr/>
          <p:nvPr/>
        </p:nvCxnSpPr>
        <p:spPr>
          <a:xfrm>
            <a:off x="311200" y="1054449"/>
            <a:ext cx="11569600" cy="0"/>
          </a:xfrm>
          <a:prstGeom prst="straightConnector1">
            <a:avLst/>
          </a:prstGeom>
          <a:noFill/>
          <a:ln w="25400" cap="flat">
            <a:solidFill>
              <a:srgbClr val="939598"/>
            </a:solidFill>
            <a:prstDash val="dot"/>
            <a:round/>
            <a:headEnd type="none" w="lg" len="lg"/>
            <a:tailEnd type="none" w="lg" len="lg"/>
          </a:ln>
        </p:spPr>
      </p:cxnSp>
      <p:pic>
        <p:nvPicPr>
          <p:cNvPr id="5" name="Picture 4">
            <a:extLst>
              <a:ext uri="{FF2B5EF4-FFF2-40B4-BE49-F238E27FC236}">
                <a16:creationId xmlns:a16="http://schemas.microsoft.com/office/drawing/2014/main" id="{C8D95037-32FA-5B41-A656-CB506A72C6C7}"/>
              </a:ext>
            </a:extLst>
          </p:cNvPr>
          <p:cNvPicPr>
            <a:picLocks noChangeAspect="1"/>
          </p:cNvPicPr>
          <p:nvPr/>
        </p:nvPicPr>
        <p:blipFill>
          <a:blip r:embed="rId3"/>
          <a:stretch>
            <a:fillRect/>
          </a:stretch>
        </p:blipFill>
        <p:spPr>
          <a:xfrm>
            <a:off x="10005391" y="146798"/>
            <a:ext cx="1992762" cy="258130"/>
          </a:xfrm>
          <a:prstGeom prst="rect">
            <a:avLst/>
          </a:prstGeom>
        </p:spPr>
      </p:pic>
      <p:pic>
        <p:nvPicPr>
          <p:cNvPr id="6" name="Graphic 5">
            <a:extLst>
              <a:ext uri="{FF2B5EF4-FFF2-40B4-BE49-F238E27FC236}">
                <a16:creationId xmlns:a16="http://schemas.microsoft.com/office/drawing/2014/main" id="{E3DB8E84-1687-804B-8F4B-E8B6926F42C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2691" y="1228368"/>
            <a:ext cx="967306" cy="967306"/>
          </a:xfrm>
          <a:prstGeom prst="rect">
            <a:avLst/>
          </a:prstGeom>
        </p:spPr>
      </p:pic>
      <p:pic>
        <p:nvPicPr>
          <p:cNvPr id="7" name="Graphic 6">
            <a:extLst>
              <a:ext uri="{FF2B5EF4-FFF2-40B4-BE49-F238E27FC236}">
                <a16:creationId xmlns:a16="http://schemas.microsoft.com/office/drawing/2014/main" id="{F98000E0-F9B8-9E45-AF81-FA9EAF711AB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8334" y="2380951"/>
            <a:ext cx="967306" cy="967306"/>
          </a:xfrm>
          <a:prstGeom prst="rect">
            <a:avLst/>
          </a:prstGeom>
        </p:spPr>
      </p:pic>
      <p:pic>
        <p:nvPicPr>
          <p:cNvPr id="8" name="Graphic 7">
            <a:extLst>
              <a:ext uri="{FF2B5EF4-FFF2-40B4-BE49-F238E27FC236}">
                <a16:creationId xmlns:a16="http://schemas.microsoft.com/office/drawing/2014/main" id="{BF579922-0138-684C-9F52-FB43592879C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68801" y="3879897"/>
            <a:ext cx="967306" cy="967306"/>
          </a:xfrm>
          <a:prstGeom prst="rect">
            <a:avLst/>
          </a:prstGeom>
        </p:spPr>
      </p:pic>
      <p:pic>
        <p:nvPicPr>
          <p:cNvPr id="9" name="Graphic 8">
            <a:extLst>
              <a:ext uri="{FF2B5EF4-FFF2-40B4-BE49-F238E27FC236}">
                <a16:creationId xmlns:a16="http://schemas.microsoft.com/office/drawing/2014/main" id="{BF3AD837-C19B-2241-9733-422913F8F4C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0588" y="4536213"/>
            <a:ext cx="967306" cy="967306"/>
          </a:xfrm>
          <a:prstGeom prst="rect">
            <a:avLst/>
          </a:prstGeom>
        </p:spPr>
      </p:pic>
      <p:pic>
        <p:nvPicPr>
          <p:cNvPr id="10" name="Content Placeholder 9">
            <a:extLst>
              <a:ext uri="{FF2B5EF4-FFF2-40B4-BE49-F238E27FC236}">
                <a16:creationId xmlns:a16="http://schemas.microsoft.com/office/drawing/2014/main" id="{21DB8AD6-1224-884D-ABFE-C777A9EF825D}"/>
              </a:ext>
            </a:extLst>
          </p:cNvPr>
          <p:cNvPicPr>
            <a:picLocks noGrp="1" noChangeAspect="1"/>
          </p:cNvPicPr>
          <p:nvPr>
            <p:ph idx="1"/>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34601" y="2674504"/>
            <a:ext cx="967306" cy="967306"/>
          </a:xfrm>
          <a:prstGeom prst="rect">
            <a:avLst/>
          </a:prstGeom>
        </p:spPr>
      </p:pic>
      <p:pic>
        <p:nvPicPr>
          <p:cNvPr id="11" name="Graphic 10">
            <a:extLst>
              <a:ext uri="{FF2B5EF4-FFF2-40B4-BE49-F238E27FC236}">
                <a16:creationId xmlns:a16="http://schemas.microsoft.com/office/drawing/2014/main" id="{F5F7B443-625A-CB44-B06A-91948E3F7DC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322746" y="5393554"/>
            <a:ext cx="967306" cy="967306"/>
          </a:xfrm>
          <a:prstGeom prst="rect">
            <a:avLst/>
          </a:prstGeom>
        </p:spPr>
      </p:pic>
      <p:pic>
        <p:nvPicPr>
          <p:cNvPr id="12" name="Graphic 11">
            <a:extLst>
              <a:ext uri="{FF2B5EF4-FFF2-40B4-BE49-F238E27FC236}">
                <a16:creationId xmlns:a16="http://schemas.microsoft.com/office/drawing/2014/main" id="{983F4CC6-78FA-6440-A528-19880B3F1EA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88334" y="5660649"/>
            <a:ext cx="967306" cy="967306"/>
          </a:xfrm>
          <a:prstGeom prst="rect">
            <a:avLst/>
          </a:prstGeom>
        </p:spPr>
      </p:pic>
      <p:pic>
        <p:nvPicPr>
          <p:cNvPr id="13" name="Picture 12">
            <a:extLst>
              <a:ext uri="{FF2B5EF4-FFF2-40B4-BE49-F238E27FC236}">
                <a16:creationId xmlns:a16="http://schemas.microsoft.com/office/drawing/2014/main" id="{AD7FCA2B-D63D-494B-931E-6DE4D88A5CD5}"/>
              </a:ext>
            </a:extLst>
          </p:cNvPr>
          <p:cNvPicPr>
            <a:picLocks noChangeAspect="1"/>
          </p:cNvPicPr>
          <p:nvPr/>
        </p:nvPicPr>
        <p:blipFill>
          <a:blip r:embed="rId18"/>
          <a:stretch>
            <a:fillRect/>
          </a:stretch>
        </p:blipFill>
        <p:spPr>
          <a:xfrm>
            <a:off x="288334" y="3457805"/>
            <a:ext cx="967306" cy="967306"/>
          </a:xfrm>
          <a:prstGeom prst="rect">
            <a:avLst/>
          </a:prstGeom>
        </p:spPr>
      </p:pic>
      <p:pic>
        <p:nvPicPr>
          <p:cNvPr id="14" name="Picture 13">
            <a:extLst>
              <a:ext uri="{FF2B5EF4-FFF2-40B4-BE49-F238E27FC236}">
                <a16:creationId xmlns:a16="http://schemas.microsoft.com/office/drawing/2014/main" id="{FA30173C-9D02-4A45-A203-65EF522ABEE7}"/>
              </a:ext>
            </a:extLst>
          </p:cNvPr>
          <p:cNvPicPr>
            <a:picLocks noChangeAspect="1"/>
          </p:cNvPicPr>
          <p:nvPr/>
        </p:nvPicPr>
        <p:blipFill>
          <a:blip r:embed="rId19"/>
          <a:stretch>
            <a:fillRect/>
          </a:stretch>
        </p:blipFill>
        <p:spPr>
          <a:xfrm>
            <a:off x="6268801" y="1228368"/>
            <a:ext cx="967306" cy="967306"/>
          </a:xfrm>
          <a:prstGeom prst="rect">
            <a:avLst/>
          </a:prstGeom>
        </p:spPr>
      </p:pic>
      <p:sp>
        <p:nvSpPr>
          <p:cNvPr id="25" name="TextBox 24">
            <a:extLst>
              <a:ext uri="{FF2B5EF4-FFF2-40B4-BE49-F238E27FC236}">
                <a16:creationId xmlns:a16="http://schemas.microsoft.com/office/drawing/2014/main" id="{0FE8B800-B7DE-C744-A192-A401B45CBD14}"/>
              </a:ext>
            </a:extLst>
          </p:cNvPr>
          <p:cNvSpPr txBox="1"/>
          <p:nvPr/>
        </p:nvSpPr>
        <p:spPr>
          <a:xfrm>
            <a:off x="1500714" y="1599394"/>
            <a:ext cx="4389120" cy="646331"/>
          </a:xfrm>
          <a:prstGeom prst="rect">
            <a:avLst/>
          </a:prstGeom>
          <a:noFill/>
        </p:spPr>
        <p:txBody>
          <a:bodyPr wrap="square" rtlCol="0">
            <a:spAutoFit/>
          </a:bodyPr>
          <a:lstStyle/>
          <a:p>
            <a:r>
              <a:rPr lang="en-US" b="1" dirty="0">
                <a:solidFill>
                  <a:srgbClr val="00B0F0"/>
                </a:solidFill>
              </a:rPr>
              <a:t>Be accountable to the user with priority on human rights, equity, privacy</a:t>
            </a:r>
          </a:p>
        </p:txBody>
      </p:sp>
      <p:sp>
        <p:nvSpPr>
          <p:cNvPr id="26" name="TextBox 25">
            <a:extLst>
              <a:ext uri="{FF2B5EF4-FFF2-40B4-BE49-F238E27FC236}">
                <a16:creationId xmlns:a16="http://schemas.microsoft.com/office/drawing/2014/main" id="{C0016FC3-78E8-8B43-8E8D-12F056C6D755}"/>
              </a:ext>
            </a:extLst>
          </p:cNvPr>
          <p:cNvSpPr txBox="1"/>
          <p:nvPr/>
        </p:nvSpPr>
        <p:spPr>
          <a:xfrm>
            <a:off x="1500714" y="2758724"/>
            <a:ext cx="4466046" cy="646331"/>
          </a:xfrm>
          <a:prstGeom prst="rect">
            <a:avLst/>
          </a:prstGeom>
          <a:noFill/>
        </p:spPr>
        <p:txBody>
          <a:bodyPr wrap="square" rtlCol="0">
            <a:spAutoFit/>
          </a:bodyPr>
          <a:lstStyle/>
          <a:p>
            <a:r>
              <a:rPr lang="en-US" b="1" dirty="0">
                <a:solidFill>
                  <a:srgbClr val="00B0F0"/>
                </a:solidFill>
              </a:rPr>
              <a:t>Quality and safety supported by existing governing or regulatory bodies </a:t>
            </a:r>
          </a:p>
        </p:txBody>
      </p:sp>
      <p:sp>
        <p:nvSpPr>
          <p:cNvPr id="27" name="TextBox 26">
            <a:extLst>
              <a:ext uri="{FF2B5EF4-FFF2-40B4-BE49-F238E27FC236}">
                <a16:creationId xmlns:a16="http://schemas.microsoft.com/office/drawing/2014/main" id="{A3ADCF1F-D372-F441-837B-33AC5BB86221}"/>
              </a:ext>
            </a:extLst>
          </p:cNvPr>
          <p:cNvSpPr txBox="1"/>
          <p:nvPr/>
        </p:nvSpPr>
        <p:spPr>
          <a:xfrm>
            <a:off x="1500714" y="3830795"/>
            <a:ext cx="4466046" cy="646331"/>
          </a:xfrm>
          <a:prstGeom prst="rect">
            <a:avLst/>
          </a:prstGeom>
          <a:noFill/>
        </p:spPr>
        <p:txBody>
          <a:bodyPr wrap="square" rtlCol="0">
            <a:spAutoFit/>
          </a:bodyPr>
          <a:lstStyle/>
          <a:p>
            <a:r>
              <a:rPr lang="en-US" b="1" dirty="0">
                <a:solidFill>
                  <a:srgbClr val="00B0F0"/>
                </a:solidFill>
              </a:rPr>
              <a:t>Understand the health issues, infrastructure, and prioritized population’s digital access</a:t>
            </a:r>
          </a:p>
        </p:txBody>
      </p:sp>
      <p:sp>
        <p:nvSpPr>
          <p:cNvPr id="28" name="TextBox 27">
            <a:extLst>
              <a:ext uri="{FF2B5EF4-FFF2-40B4-BE49-F238E27FC236}">
                <a16:creationId xmlns:a16="http://schemas.microsoft.com/office/drawing/2014/main" id="{887B24A9-329A-8F48-BF00-9163189553C3}"/>
              </a:ext>
            </a:extLst>
          </p:cNvPr>
          <p:cNvSpPr txBox="1"/>
          <p:nvPr/>
        </p:nvSpPr>
        <p:spPr>
          <a:xfrm>
            <a:off x="1500714" y="4920986"/>
            <a:ext cx="4904364" cy="923330"/>
          </a:xfrm>
          <a:prstGeom prst="rect">
            <a:avLst/>
          </a:prstGeom>
          <a:noFill/>
        </p:spPr>
        <p:txBody>
          <a:bodyPr wrap="square" rtlCol="0">
            <a:spAutoFit/>
          </a:bodyPr>
          <a:lstStyle/>
          <a:p>
            <a:r>
              <a:rPr lang="en-US" b="1" dirty="0">
                <a:solidFill>
                  <a:srgbClr val="00B0F0"/>
                </a:solidFill>
              </a:rPr>
              <a:t>Design to accommodate the volume and cost of services with relevant government and/or private sector stakeholders </a:t>
            </a:r>
          </a:p>
        </p:txBody>
      </p:sp>
      <p:sp>
        <p:nvSpPr>
          <p:cNvPr id="29" name="TextBox 28">
            <a:extLst>
              <a:ext uri="{FF2B5EF4-FFF2-40B4-BE49-F238E27FC236}">
                <a16:creationId xmlns:a16="http://schemas.microsoft.com/office/drawing/2014/main" id="{97281F60-E5B7-B348-95DD-2F4DD13033FC}"/>
              </a:ext>
            </a:extLst>
          </p:cNvPr>
          <p:cNvSpPr txBox="1"/>
          <p:nvPr/>
        </p:nvSpPr>
        <p:spPr>
          <a:xfrm>
            <a:off x="1500714" y="6151803"/>
            <a:ext cx="5387766" cy="646331"/>
          </a:xfrm>
          <a:prstGeom prst="rect">
            <a:avLst/>
          </a:prstGeom>
          <a:noFill/>
        </p:spPr>
        <p:txBody>
          <a:bodyPr wrap="square" rtlCol="0">
            <a:spAutoFit/>
          </a:bodyPr>
          <a:lstStyle/>
          <a:p>
            <a:r>
              <a:rPr lang="en-US" b="1" dirty="0">
                <a:solidFill>
                  <a:srgbClr val="00B0F0"/>
                </a:solidFill>
              </a:rPr>
              <a:t>Data capture, collection and management must be balanced with the need for privacy and anonymity</a:t>
            </a:r>
          </a:p>
        </p:txBody>
      </p:sp>
      <p:sp>
        <p:nvSpPr>
          <p:cNvPr id="30" name="TextBox 29">
            <a:extLst>
              <a:ext uri="{FF2B5EF4-FFF2-40B4-BE49-F238E27FC236}">
                <a16:creationId xmlns:a16="http://schemas.microsoft.com/office/drawing/2014/main" id="{2ACD5548-AEC7-014A-B710-D074CACAF1ED}"/>
              </a:ext>
            </a:extLst>
          </p:cNvPr>
          <p:cNvSpPr txBox="1"/>
          <p:nvPr/>
        </p:nvSpPr>
        <p:spPr>
          <a:xfrm>
            <a:off x="7480407" y="1800680"/>
            <a:ext cx="4380541" cy="923330"/>
          </a:xfrm>
          <a:prstGeom prst="rect">
            <a:avLst/>
          </a:prstGeom>
          <a:noFill/>
        </p:spPr>
        <p:txBody>
          <a:bodyPr wrap="square" rtlCol="0">
            <a:spAutoFit/>
          </a:bodyPr>
          <a:lstStyle/>
          <a:p>
            <a:r>
              <a:rPr lang="en-US" b="1" dirty="0">
                <a:solidFill>
                  <a:srgbClr val="00B0F0"/>
                </a:solidFill>
              </a:rPr>
              <a:t>Open source for the development of global goods and to facilitate interoperability with healthcare systems where appropriate. </a:t>
            </a:r>
          </a:p>
        </p:txBody>
      </p:sp>
      <p:sp>
        <p:nvSpPr>
          <p:cNvPr id="31" name="TextBox 30">
            <a:extLst>
              <a:ext uri="{FF2B5EF4-FFF2-40B4-BE49-F238E27FC236}">
                <a16:creationId xmlns:a16="http://schemas.microsoft.com/office/drawing/2014/main" id="{428B777E-D3A4-E54F-BD23-646C74362012}"/>
              </a:ext>
            </a:extLst>
          </p:cNvPr>
          <p:cNvSpPr txBox="1"/>
          <p:nvPr/>
        </p:nvSpPr>
        <p:spPr>
          <a:xfrm>
            <a:off x="7428667" y="2981098"/>
            <a:ext cx="4544822" cy="923330"/>
          </a:xfrm>
          <a:prstGeom prst="rect">
            <a:avLst/>
          </a:prstGeom>
          <a:noFill/>
        </p:spPr>
        <p:txBody>
          <a:bodyPr wrap="square" rtlCol="0">
            <a:spAutoFit/>
          </a:bodyPr>
          <a:lstStyle/>
          <a:p>
            <a:r>
              <a:rPr lang="en-US" b="1" dirty="0">
                <a:solidFill>
                  <a:srgbClr val="00B0F0"/>
                </a:solidFill>
              </a:rPr>
              <a:t>Content can be adopted for use in multiple settings and use delivery channels that are already in use by the prioritized populations</a:t>
            </a:r>
          </a:p>
        </p:txBody>
      </p:sp>
      <p:sp>
        <p:nvSpPr>
          <p:cNvPr id="32" name="TextBox 31">
            <a:extLst>
              <a:ext uri="{FF2B5EF4-FFF2-40B4-BE49-F238E27FC236}">
                <a16:creationId xmlns:a16="http://schemas.microsoft.com/office/drawing/2014/main" id="{4C644DD4-962B-0843-8EE9-4F7415DEC22C}"/>
              </a:ext>
            </a:extLst>
          </p:cNvPr>
          <p:cNvSpPr txBox="1"/>
          <p:nvPr/>
        </p:nvSpPr>
        <p:spPr>
          <a:xfrm>
            <a:off x="7407076" y="4182322"/>
            <a:ext cx="4488964" cy="1200329"/>
          </a:xfrm>
          <a:prstGeom prst="rect">
            <a:avLst/>
          </a:prstGeom>
          <a:noFill/>
        </p:spPr>
        <p:txBody>
          <a:bodyPr wrap="square" rtlCol="0">
            <a:spAutoFit/>
          </a:bodyPr>
          <a:lstStyle/>
          <a:p>
            <a:r>
              <a:rPr lang="en-US" b="1" dirty="0">
                <a:solidFill>
                  <a:srgbClr val="00B0F0"/>
                </a:solidFill>
              </a:rPr>
              <a:t>Design for privacy and security in line with global best practices; consider the population’s comfort with sharing sensitive information</a:t>
            </a:r>
          </a:p>
        </p:txBody>
      </p:sp>
      <p:sp>
        <p:nvSpPr>
          <p:cNvPr id="33" name="TextBox 32">
            <a:extLst>
              <a:ext uri="{FF2B5EF4-FFF2-40B4-BE49-F238E27FC236}">
                <a16:creationId xmlns:a16="http://schemas.microsoft.com/office/drawing/2014/main" id="{5AB083B0-197C-884A-BA9E-0A97B93135B2}"/>
              </a:ext>
            </a:extLst>
          </p:cNvPr>
          <p:cNvSpPr txBox="1"/>
          <p:nvPr/>
        </p:nvSpPr>
        <p:spPr>
          <a:xfrm>
            <a:off x="7480407" y="5743248"/>
            <a:ext cx="4517746" cy="923330"/>
          </a:xfrm>
          <a:prstGeom prst="rect">
            <a:avLst/>
          </a:prstGeom>
          <a:noFill/>
        </p:spPr>
        <p:txBody>
          <a:bodyPr wrap="square" rtlCol="0">
            <a:spAutoFit/>
          </a:bodyPr>
          <a:lstStyle/>
          <a:p>
            <a:r>
              <a:rPr lang="en-US" b="1" dirty="0">
                <a:solidFill>
                  <a:srgbClr val="00B0F0"/>
                </a:solidFill>
              </a:rPr>
              <a:t>Collaboration between digital providers and self-care providers with support from public sector policies, strategies and regulations</a:t>
            </a:r>
          </a:p>
        </p:txBody>
      </p:sp>
      <p:sp>
        <p:nvSpPr>
          <p:cNvPr id="34" name="TextBox 33">
            <a:extLst>
              <a:ext uri="{FF2B5EF4-FFF2-40B4-BE49-F238E27FC236}">
                <a16:creationId xmlns:a16="http://schemas.microsoft.com/office/drawing/2014/main" id="{164E4B24-CF4F-DB49-A9FB-F03EC8C8816E}"/>
              </a:ext>
            </a:extLst>
          </p:cNvPr>
          <p:cNvSpPr txBox="1"/>
          <p:nvPr/>
        </p:nvSpPr>
        <p:spPr>
          <a:xfrm>
            <a:off x="1377977" y="3490557"/>
            <a:ext cx="2631034" cy="372990"/>
          </a:xfrm>
          <a:prstGeom prst="rect">
            <a:avLst/>
          </a:prstGeom>
          <a:noFill/>
        </p:spPr>
        <p:txBody>
          <a:bodyPr wrap="square" rtlCol="0">
            <a:spAutoFit/>
          </a:bodyPr>
          <a:lstStyle/>
          <a:p>
            <a:r>
              <a:rPr lang="en-US" b="1" dirty="0"/>
              <a:t>Design for Scale</a:t>
            </a:r>
          </a:p>
        </p:txBody>
      </p:sp>
      <p:sp>
        <p:nvSpPr>
          <p:cNvPr id="35" name="TextBox 34">
            <a:extLst>
              <a:ext uri="{FF2B5EF4-FFF2-40B4-BE49-F238E27FC236}">
                <a16:creationId xmlns:a16="http://schemas.microsoft.com/office/drawing/2014/main" id="{BCF7B21E-1882-FB4F-BF0A-942F3625F2CF}"/>
              </a:ext>
            </a:extLst>
          </p:cNvPr>
          <p:cNvSpPr txBox="1"/>
          <p:nvPr/>
        </p:nvSpPr>
        <p:spPr>
          <a:xfrm>
            <a:off x="1393618" y="1252535"/>
            <a:ext cx="2631034" cy="372990"/>
          </a:xfrm>
          <a:prstGeom prst="rect">
            <a:avLst/>
          </a:prstGeom>
          <a:noFill/>
        </p:spPr>
        <p:txBody>
          <a:bodyPr wrap="square" rtlCol="0">
            <a:spAutoFit/>
          </a:bodyPr>
          <a:lstStyle/>
          <a:p>
            <a:r>
              <a:rPr lang="en-US" b="1" dirty="0"/>
              <a:t>Design with the User</a:t>
            </a:r>
          </a:p>
        </p:txBody>
      </p:sp>
      <p:sp>
        <p:nvSpPr>
          <p:cNvPr id="36" name="TextBox 35">
            <a:extLst>
              <a:ext uri="{FF2B5EF4-FFF2-40B4-BE49-F238E27FC236}">
                <a16:creationId xmlns:a16="http://schemas.microsoft.com/office/drawing/2014/main" id="{2552F644-C28F-9949-B001-C811677E799D}"/>
              </a:ext>
            </a:extLst>
          </p:cNvPr>
          <p:cNvSpPr txBox="1"/>
          <p:nvPr/>
        </p:nvSpPr>
        <p:spPr>
          <a:xfrm>
            <a:off x="1370136" y="2352128"/>
            <a:ext cx="3656272" cy="369332"/>
          </a:xfrm>
          <a:prstGeom prst="rect">
            <a:avLst/>
          </a:prstGeom>
          <a:noFill/>
        </p:spPr>
        <p:txBody>
          <a:bodyPr wrap="square" rtlCol="0">
            <a:spAutoFit/>
          </a:bodyPr>
          <a:lstStyle/>
          <a:p>
            <a:r>
              <a:rPr lang="en-US" b="1" dirty="0"/>
              <a:t>Understand the Existing Ecosystem</a:t>
            </a:r>
          </a:p>
        </p:txBody>
      </p:sp>
      <p:sp>
        <p:nvSpPr>
          <p:cNvPr id="37" name="TextBox 36">
            <a:extLst>
              <a:ext uri="{FF2B5EF4-FFF2-40B4-BE49-F238E27FC236}">
                <a16:creationId xmlns:a16="http://schemas.microsoft.com/office/drawing/2014/main" id="{0D4C8197-0027-4C4A-8FE7-8B55CB03046C}"/>
              </a:ext>
            </a:extLst>
          </p:cNvPr>
          <p:cNvSpPr txBox="1"/>
          <p:nvPr/>
        </p:nvSpPr>
        <p:spPr>
          <a:xfrm>
            <a:off x="1373537" y="4545552"/>
            <a:ext cx="2631034" cy="372990"/>
          </a:xfrm>
          <a:prstGeom prst="rect">
            <a:avLst/>
          </a:prstGeom>
          <a:noFill/>
        </p:spPr>
        <p:txBody>
          <a:bodyPr wrap="square" rtlCol="0">
            <a:spAutoFit/>
          </a:bodyPr>
          <a:lstStyle/>
          <a:p>
            <a:r>
              <a:rPr lang="en-US" b="1" dirty="0"/>
              <a:t>Build for Sustainability</a:t>
            </a:r>
          </a:p>
        </p:txBody>
      </p:sp>
      <p:sp>
        <p:nvSpPr>
          <p:cNvPr id="38" name="TextBox 37">
            <a:extLst>
              <a:ext uri="{FF2B5EF4-FFF2-40B4-BE49-F238E27FC236}">
                <a16:creationId xmlns:a16="http://schemas.microsoft.com/office/drawing/2014/main" id="{B59CDEBC-68BC-9A4D-9E8F-59EA94C64868}"/>
              </a:ext>
            </a:extLst>
          </p:cNvPr>
          <p:cNvSpPr txBox="1"/>
          <p:nvPr/>
        </p:nvSpPr>
        <p:spPr>
          <a:xfrm>
            <a:off x="1377977" y="5799133"/>
            <a:ext cx="2631034" cy="372990"/>
          </a:xfrm>
          <a:prstGeom prst="rect">
            <a:avLst/>
          </a:prstGeom>
          <a:noFill/>
        </p:spPr>
        <p:txBody>
          <a:bodyPr wrap="square" rtlCol="0">
            <a:spAutoFit/>
          </a:bodyPr>
          <a:lstStyle/>
          <a:p>
            <a:r>
              <a:rPr lang="en-US" b="1" dirty="0"/>
              <a:t>Be Data Driven</a:t>
            </a:r>
          </a:p>
        </p:txBody>
      </p:sp>
      <p:sp>
        <p:nvSpPr>
          <p:cNvPr id="39" name="TextBox 38">
            <a:extLst>
              <a:ext uri="{FF2B5EF4-FFF2-40B4-BE49-F238E27FC236}">
                <a16:creationId xmlns:a16="http://schemas.microsoft.com/office/drawing/2014/main" id="{918D5277-A948-F34C-9DBD-E3C8B13AEC13}"/>
              </a:ext>
            </a:extLst>
          </p:cNvPr>
          <p:cNvSpPr txBox="1"/>
          <p:nvPr/>
        </p:nvSpPr>
        <p:spPr>
          <a:xfrm>
            <a:off x="7290052" y="1210471"/>
            <a:ext cx="4094228" cy="646331"/>
          </a:xfrm>
          <a:prstGeom prst="rect">
            <a:avLst/>
          </a:prstGeom>
          <a:noFill/>
        </p:spPr>
        <p:txBody>
          <a:bodyPr wrap="square" rtlCol="0">
            <a:spAutoFit/>
          </a:bodyPr>
          <a:lstStyle/>
          <a:p>
            <a:r>
              <a:rPr lang="en-US" b="1" dirty="0"/>
              <a:t>Use Open Standards, Open Source, and Open Innovation</a:t>
            </a:r>
          </a:p>
        </p:txBody>
      </p:sp>
      <p:sp>
        <p:nvSpPr>
          <p:cNvPr id="40" name="TextBox 39">
            <a:extLst>
              <a:ext uri="{FF2B5EF4-FFF2-40B4-BE49-F238E27FC236}">
                <a16:creationId xmlns:a16="http://schemas.microsoft.com/office/drawing/2014/main" id="{C31D9547-D37B-D748-B52C-1716A4B99990}"/>
              </a:ext>
            </a:extLst>
          </p:cNvPr>
          <p:cNvSpPr txBox="1"/>
          <p:nvPr/>
        </p:nvSpPr>
        <p:spPr>
          <a:xfrm>
            <a:off x="7237678" y="2673725"/>
            <a:ext cx="2631034" cy="372990"/>
          </a:xfrm>
          <a:prstGeom prst="rect">
            <a:avLst/>
          </a:prstGeom>
          <a:noFill/>
        </p:spPr>
        <p:txBody>
          <a:bodyPr wrap="square" rtlCol="0">
            <a:spAutoFit/>
          </a:bodyPr>
          <a:lstStyle/>
          <a:p>
            <a:r>
              <a:rPr lang="en-US" b="1" dirty="0"/>
              <a:t>Reuse and Improve</a:t>
            </a:r>
          </a:p>
        </p:txBody>
      </p:sp>
      <p:sp>
        <p:nvSpPr>
          <p:cNvPr id="41" name="TextBox 40">
            <a:extLst>
              <a:ext uri="{FF2B5EF4-FFF2-40B4-BE49-F238E27FC236}">
                <a16:creationId xmlns:a16="http://schemas.microsoft.com/office/drawing/2014/main" id="{D2795136-ADAF-AF45-87C7-E3BD9832E1F1}"/>
              </a:ext>
            </a:extLst>
          </p:cNvPr>
          <p:cNvSpPr txBox="1"/>
          <p:nvPr/>
        </p:nvSpPr>
        <p:spPr>
          <a:xfrm>
            <a:off x="7265554" y="3895693"/>
            <a:ext cx="3874303" cy="369332"/>
          </a:xfrm>
          <a:prstGeom prst="rect">
            <a:avLst/>
          </a:prstGeom>
          <a:noFill/>
        </p:spPr>
        <p:txBody>
          <a:bodyPr wrap="square" rtlCol="0">
            <a:spAutoFit/>
          </a:bodyPr>
          <a:lstStyle/>
          <a:p>
            <a:r>
              <a:rPr lang="en-US" b="1" dirty="0"/>
              <a:t>Address Privacy &amp; Security</a:t>
            </a:r>
          </a:p>
        </p:txBody>
      </p:sp>
      <p:sp>
        <p:nvSpPr>
          <p:cNvPr id="42" name="TextBox 41">
            <a:extLst>
              <a:ext uri="{FF2B5EF4-FFF2-40B4-BE49-F238E27FC236}">
                <a16:creationId xmlns:a16="http://schemas.microsoft.com/office/drawing/2014/main" id="{F47845D4-C570-8244-9B4A-EB57FAE6BE04}"/>
              </a:ext>
            </a:extLst>
          </p:cNvPr>
          <p:cNvSpPr txBox="1"/>
          <p:nvPr/>
        </p:nvSpPr>
        <p:spPr>
          <a:xfrm>
            <a:off x="7290052" y="5426143"/>
            <a:ext cx="2631034" cy="372990"/>
          </a:xfrm>
          <a:prstGeom prst="rect">
            <a:avLst/>
          </a:prstGeom>
          <a:noFill/>
        </p:spPr>
        <p:txBody>
          <a:bodyPr wrap="square" rtlCol="0">
            <a:spAutoFit/>
          </a:bodyPr>
          <a:lstStyle/>
          <a:p>
            <a:r>
              <a:rPr lang="en-US" b="1" dirty="0"/>
              <a:t>Be Collaborative</a:t>
            </a:r>
          </a:p>
        </p:txBody>
      </p:sp>
    </p:spTree>
    <p:extLst>
      <p:ext uri="{BB962C8B-B14F-4D97-AF65-F5344CB8AC3E}">
        <p14:creationId xmlns:p14="http://schemas.microsoft.com/office/powerpoint/2010/main" val="299765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52042-3745-3F4D-ACBF-3F5F178E2421}"/>
              </a:ext>
            </a:extLst>
          </p:cNvPr>
          <p:cNvSpPr>
            <a:spLocks noGrp="1"/>
          </p:cNvSpPr>
          <p:nvPr>
            <p:ph type="title"/>
          </p:nvPr>
        </p:nvSpPr>
        <p:spPr>
          <a:xfrm>
            <a:off x="838200" y="288925"/>
            <a:ext cx="10866120" cy="1325563"/>
          </a:xfrm>
        </p:spPr>
        <p:txBody>
          <a:bodyPr>
            <a:normAutofit/>
          </a:bodyPr>
          <a:lstStyle/>
          <a:p>
            <a:r>
              <a:rPr lang="en-CA" sz="3600" b="1" dirty="0">
                <a:solidFill>
                  <a:srgbClr val="16C1F3"/>
                </a:solidFill>
                <a:latin typeface="Oxygen"/>
                <a:ea typeface="Oxygen"/>
                <a:cs typeface="Oxygen"/>
                <a:sym typeface="Oxygen"/>
              </a:rPr>
              <a:t>Research Priorities</a:t>
            </a:r>
            <a:endParaRPr lang="en-US" sz="3600" dirty="0"/>
          </a:p>
        </p:txBody>
      </p:sp>
      <p:sp>
        <p:nvSpPr>
          <p:cNvPr id="3" name="Content Placeholder 2">
            <a:extLst>
              <a:ext uri="{FF2B5EF4-FFF2-40B4-BE49-F238E27FC236}">
                <a16:creationId xmlns:a16="http://schemas.microsoft.com/office/drawing/2014/main" id="{4EC8C5FF-4D9B-4546-AFD3-9A13B9B887EE}"/>
              </a:ext>
            </a:extLst>
          </p:cNvPr>
          <p:cNvSpPr>
            <a:spLocks noGrp="1"/>
          </p:cNvSpPr>
          <p:nvPr>
            <p:ph idx="1"/>
          </p:nvPr>
        </p:nvSpPr>
        <p:spPr>
          <a:xfrm>
            <a:off x="522514" y="1653223"/>
            <a:ext cx="11181806" cy="4915852"/>
          </a:xfrm>
        </p:spPr>
        <p:txBody>
          <a:bodyPr>
            <a:normAutofit/>
          </a:bodyPr>
          <a:lstStyle/>
          <a:p>
            <a:r>
              <a:rPr lang="en-US" dirty="0"/>
              <a:t>Evidence for government agencies to advocate for self-care digital applications: safe and consistent use, cost-effectiveness, impact of scale and reach</a:t>
            </a:r>
          </a:p>
          <a:p>
            <a:pPr fontAlgn="base"/>
            <a:r>
              <a:rPr lang="en-US" dirty="0"/>
              <a:t>Can digital health mirror the quality and safety of an in-person interaction – how to develop quality clinical relationships and communication online? </a:t>
            </a:r>
          </a:p>
          <a:p>
            <a:pPr fontAlgn="base"/>
            <a:r>
              <a:rPr lang="en-US" dirty="0"/>
              <a:t>How do online and digital use patterns differ from in-person care? </a:t>
            </a:r>
          </a:p>
          <a:p>
            <a:pPr fontAlgn="base"/>
            <a:r>
              <a:rPr lang="en-US" dirty="0"/>
              <a:t>Empowerment and self-efficacy – How can this be measured? What is the contribution of self-care? </a:t>
            </a:r>
          </a:p>
          <a:p>
            <a:pPr marL="0" indent="0">
              <a:buNone/>
            </a:pPr>
            <a:endParaRPr lang="en-US" dirty="0"/>
          </a:p>
        </p:txBody>
      </p:sp>
      <p:cxnSp>
        <p:nvCxnSpPr>
          <p:cNvPr id="4" name="Shape 37">
            <a:extLst>
              <a:ext uri="{FF2B5EF4-FFF2-40B4-BE49-F238E27FC236}">
                <a16:creationId xmlns:a16="http://schemas.microsoft.com/office/drawing/2014/main" id="{8496DB52-E3DC-D04D-871B-77570ED44A46}"/>
              </a:ext>
            </a:extLst>
          </p:cNvPr>
          <p:cNvCxnSpPr/>
          <p:nvPr/>
        </p:nvCxnSpPr>
        <p:spPr>
          <a:xfrm>
            <a:off x="311200" y="1516062"/>
            <a:ext cx="11569600" cy="0"/>
          </a:xfrm>
          <a:prstGeom prst="straightConnector1">
            <a:avLst/>
          </a:prstGeom>
          <a:noFill/>
          <a:ln w="25400" cap="flat">
            <a:solidFill>
              <a:srgbClr val="939598"/>
            </a:solidFill>
            <a:prstDash val="dot"/>
            <a:round/>
            <a:headEnd type="none" w="lg" len="lg"/>
            <a:tailEnd type="none" w="lg" len="lg"/>
          </a:ln>
        </p:spPr>
      </p:cxnSp>
    </p:spTree>
    <p:extLst>
      <p:ext uri="{BB962C8B-B14F-4D97-AF65-F5344CB8AC3E}">
        <p14:creationId xmlns:p14="http://schemas.microsoft.com/office/powerpoint/2010/main" val="517800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52042-3745-3F4D-ACBF-3F5F178E2421}"/>
              </a:ext>
            </a:extLst>
          </p:cNvPr>
          <p:cNvSpPr>
            <a:spLocks noGrp="1"/>
          </p:cNvSpPr>
          <p:nvPr>
            <p:ph type="title"/>
          </p:nvPr>
        </p:nvSpPr>
        <p:spPr>
          <a:xfrm>
            <a:off x="311200" y="288925"/>
            <a:ext cx="10866120" cy="1325563"/>
          </a:xfrm>
        </p:spPr>
        <p:txBody>
          <a:bodyPr>
            <a:normAutofit/>
          </a:bodyPr>
          <a:lstStyle/>
          <a:p>
            <a:r>
              <a:rPr lang="en-CA" sz="3600" b="1" dirty="0">
                <a:solidFill>
                  <a:srgbClr val="16C1F3"/>
                </a:solidFill>
                <a:latin typeface="Oxygen"/>
                <a:ea typeface="Oxygen"/>
                <a:cs typeface="Oxygen"/>
                <a:sym typeface="Oxygen"/>
              </a:rPr>
              <a:t>Thank You &amp; Next Steps</a:t>
            </a:r>
            <a:endParaRPr lang="en-US" sz="3600" dirty="0"/>
          </a:p>
        </p:txBody>
      </p:sp>
      <p:cxnSp>
        <p:nvCxnSpPr>
          <p:cNvPr id="4" name="Shape 37">
            <a:extLst>
              <a:ext uri="{FF2B5EF4-FFF2-40B4-BE49-F238E27FC236}">
                <a16:creationId xmlns:a16="http://schemas.microsoft.com/office/drawing/2014/main" id="{8496DB52-E3DC-D04D-871B-77570ED44A46}"/>
              </a:ext>
            </a:extLst>
          </p:cNvPr>
          <p:cNvCxnSpPr/>
          <p:nvPr/>
        </p:nvCxnSpPr>
        <p:spPr>
          <a:xfrm>
            <a:off x="311200" y="1516062"/>
            <a:ext cx="11569600" cy="0"/>
          </a:xfrm>
          <a:prstGeom prst="straightConnector1">
            <a:avLst/>
          </a:prstGeom>
          <a:noFill/>
          <a:ln w="25400" cap="flat">
            <a:solidFill>
              <a:srgbClr val="939598"/>
            </a:solidFill>
            <a:prstDash val="dot"/>
            <a:round/>
            <a:headEnd type="none" w="lg" len="lg"/>
            <a:tailEnd type="none" w="lg" len="lg"/>
          </a:ln>
        </p:spPr>
      </p:cxnSp>
      <p:sp>
        <p:nvSpPr>
          <p:cNvPr id="8" name="Content Placeholder 7">
            <a:extLst>
              <a:ext uri="{FF2B5EF4-FFF2-40B4-BE49-F238E27FC236}">
                <a16:creationId xmlns:a16="http://schemas.microsoft.com/office/drawing/2014/main" id="{68D16DE1-220D-1D4B-ACC0-C2C3E7B0E235}"/>
              </a:ext>
            </a:extLst>
          </p:cNvPr>
          <p:cNvSpPr>
            <a:spLocks noGrp="1"/>
          </p:cNvSpPr>
          <p:nvPr>
            <p:ph idx="1"/>
          </p:nvPr>
        </p:nvSpPr>
        <p:spPr>
          <a:xfrm>
            <a:off x="438695" y="1645317"/>
            <a:ext cx="10866120" cy="5052627"/>
          </a:xfrm>
        </p:spPr>
        <p:txBody>
          <a:bodyPr>
            <a:normAutofit fontScale="92500" lnSpcReduction="10000"/>
          </a:bodyPr>
          <a:lstStyle/>
          <a:p>
            <a:pPr marL="0" indent="0">
              <a:buNone/>
            </a:pPr>
            <a:r>
              <a:rPr lang="en-US" sz="3600" dirty="0"/>
              <a:t>Many thanks to the Self care Trailblazer Group for their inputs and guidance throughout the process.</a:t>
            </a:r>
          </a:p>
          <a:p>
            <a:endParaRPr lang="en-US" sz="3600" dirty="0"/>
          </a:p>
          <a:p>
            <a:pPr marL="0" indent="0">
              <a:buNone/>
            </a:pPr>
            <a:r>
              <a:rPr lang="en-US" sz="3600" dirty="0"/>
              <a:t>Next steps: </a:t>
            </a:r>
          </a:p>
          <a:p>
            <a:r>
              <a:rPr lang="en-US" sz="3600" dirty="0"/>
              <a:t>Draft is currently being updated based on feedback from the Self care Trailblazer Group</a:t>
            </a:r>
          </a:p>
          <a:p>
            <a:r>
              <a:rPr lang="en-US" sz="3600" dirty="0"/>
              <a:t>Aiming for design in mid-August</a:t>
            </a:r>
          </a:p>
          <a:p>
            <a:r>
              <a:rPr lang="en-US" sz="3600" dirty="0"/>
              <a:t>Release/ launch – August/ September 2020</a:t>
            </a:r>
          </a:p>
          <a:p>
            <a:endParaRPr lang="en-US" sz="3600" dirty="0"/>
          </a:p>
          <a:p>
            <a:r>
              <a:rPr lang="en-US" sz="3600" dirty="0"/>
              <a:t>For more information contact </a:t>
            </a:r>
            <a:r>
              <a:rPr lang="en-US" sz="3600" dirty="0">
                <a:hlinkClick r:id="rId2"/>
              </a:rPr>
              <a:t>patty@healthenabled.org</a:t>
            </a:r>
            <a:r>
              <a:rPr lang="en-US" sz="3600" dirty="0"/>
              <a:t>  </a:t>
            </a:r>
          </a:p>
        </p:txBody>
      </p:sp>
      <p:pic>
        <p:nvPicPr>
          <p:cNvPr id="5" name="Picture 4">
            <a:extLst>
              <a:ext uri="{FF2B5EF4-FFF2-40B4-BE49-F238E27FC236}">
                <a16:creationId xmlns:a16="http://schemas.microsoft.com/office/drawing/2014/main" id="{E5CC6FAF-BAA2-3D4A-B922-6B65A4EF4414}"/>
              </a:ext>
            </a:extLst>
          </p:cNvPr>
          <p:cNvPicPr>
            <a:picLocks noChangeAspect="1"/>
          </p:cNvPicPr>
          <p:nvPr/>
        </p:nvPicPr>
        <p:blipFill>
          <a:blip r:embed="rId3"/>
          <a:stretch>
            <a:fillRect/>
          </a:stretch>
        </p:blipFill>
        <p:spPr>
          <a:xfrm>
            <a:off x="10005391" y="160050"/>
            <a:ext cx="1992762" cy="258130"/>
          </a:xfrm>
          <a:prstGeom prst="rect">
            <a:avLst/>
          </a:prstGeom>
        </p:spPr>
      </p:pic>
    </p:spTree>
    <p:extLst>
      <p:ext uri="{BB962C8B-B14F-4D97-AF65-F5344CB8AC3E}">
        <p14:creationId xmlns:p14="http://schemas.microsoft.com/office/powerpoint/2010/main" val="1267173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pic>
        <p:nvPicPr>
          <p:cNvPr id="856" name="Shape 856"/>
          <p:cNvPicPr preferRelativeResize="0"/>
          <p:nvPr/>
        </p:nvPicPr>
        <p:blipFill>
          <a:blip r:embed="rId3">
            <a:alphaModFix amt="75000"/>
          </a:blip>
          <a:stretch>
            <a:fillRect/>
          </a:stretch>
        </p:blipFill>
        <p:spPr>
          <a:xfrm>
            <a:off x="7515225" y="0"/>
            <a:ext cx="4676776" cy="6858001"/>
          </a:xfrm>
          <a:prstGeom prst="rect">
            <a:avLst/>
          </a:prstGeom>
          <a:noFill/>
          <a:ln>
            <a:noFill/>
          </a:ln>
        </p:spPr>
      </p:pic>
      <p:sp>
        <p:nvSpPr>
          <p:cNvPr id="857" name="Shape 857"/>
          <p:cNvSpPr txBox="1"/>
          <p:nvPr/>
        </p:nvSpPr>
        <p:spPr>
          <a:xfrm>
            <a:off x="7659584" y="326627"/>
            <a:ext cx="4532416" cy="3720629"/>
          </a:xfrm>
          <a:prstGeom prst="rect">
            <a:avLst/>
          </a:prstGeom>
          <a:noFill/>
          <a:ln>
            <a:noFill/>
          </a:ln>
        </p:spPr>
        <p:txBody>
          <a:bodyPr lIns="121900" tIns="121900" rIns="121900" bIns="121900" anchor="t" anchorCtr="0">
            <a:noAutofit/>
          </a:bodyPr>
          <a:lstStyle/>
          <a:p>
            <a:r>
              <a:rPr lang="en-US" sz="2800" b="1" dirty="0">
                <a:solidFill>
                  <a:schemeClr val="lt1"/>
                </a:solidFill>
                <a:latin typeface="Oxygen"/>
                <a:ea typeface="Oxygen"/>
                <a:cs typeface="Oxygen"/>
                <a:sym typeface="Oxygen"/>
              </a:rPr>
              <a:t>Global Digital Health Network Meeting July 2020</a:t>
            </a:r>
          </a:p>
          <a:p>
            <a:endParaRPr lang="en-US" sz="2667" b="1" dirty="0">
              <a:solidFill>
                <a:schemeClr val="lt1"/>
              </a:solidFill>
              <a:latin typeface="Oxygen"/>
              <a:ea typeface="Oxygen"/>
              <a:cs typeface="Oxygen"/>
              <a:sym typeface="Oxygen"/>
            </a:endParaRPr>
          </a:p>
          <a:p>
            <a:pPr>
              <a:spcBef>
                <a:spcPts val="800"/>
              </a:spcBef>
            </a:pPr>
            <a:r>
              <a:rPr lang="en-US" sz="3200" b="1" dirty="0">
                <a:solidFill>
                  <a:schemeClr val="lt1"/>
                </a:solidFill>
                <a:latin typeface="Oxygen"/>
                <a:ea typeface="Oxygen"/>
                <a:cs typeface="Oxygen"/>
                <a:sym typeface="Oxygen"/>
              </a:rPr>
              <a:t>Digitally-enhanced Self care: A Framework for Design, Implementation, and Research</a:t>
            </a:r>
            <a:endParaRPr sz="3200" dirty="0">
              <a:solidFill>
                <a:schemeClr val="lt1"/>
              </a:solidFill>
              <a:latin typeface="Oxygen"/>
              <a:ea typeface="Oxygen"/>
              <a:cs typeface="Oxygen"/>
              <a:sym typeface="Oxygen"/>
            </a:endParaRPr>
          </a:p>
        </p:txBody>
      </p:sp>
      <p:cxnSp>
        <p:nvCxnSpPr>
          <p:cNvPr id="858" name="Shape 858"/>
          <p:cNvCxnSpPr/>
          <p:nvPr/>
        </p:nvCxnSpPr>
        <p:spPr>
          <a:xfrm>
            <a:off x="8041600" y="1387085"/>
            <a:ext cx="3568399" cy="0"/>
          </a:xfrm>
          <a:prstGeom prst="straightConnector1">
            <a:avLst/>
          </a:prstGeom>
          <a:noFill/>
          <a:ln w="19050" cap="flat">
            <a:solidFill>
              <a:schemeClr val="lt1"/>
            </a:solidFill>
            <a:prstDash val="dot"/>
            <a:round/>
            <a:headEnd type="none" w="lg" len="lg"/>
            <a:tailEnd type="none" w="lg" len="lg"/>
          </a:ln>
        </p:spPr>
      </p:cxnSp>
      <p:sp>
        <p:nvSpPr>
          <p:cNvPr id="859" name="Shape 859"/>
          <p:cNvSpPr/>
          <p:nvPr/>
        </p:nvSpPr>
        <p:spPr>
          <a:xfrm rot="10800000" flipH="1">
            <a:off x="8041600" y="4770119"/>
            <a:ext cx="4150400" cy="1907491"/>
          </a:xfrm>
          <a:prstGeom prst="round1Rect">
            <a:avLst>
              <a:gd name="adj" fmla="val 0"/>
            </a:avLst>
          </a:prstGeom>
          <a:solidFill>
            <a:schemeClr val="lt1"/>
          </a:solidFill>
          <a:ln>
            <a:noFill/>
          </a:ln>
        </p:spPr>
        <p:txBody>
          <a:bodyPr lIns="121900" tIns="121900" rIns="121900" bIns="121900" anchor="ctr" anchorCtr="0">
            <a:noAutofit/>
          </a:bodyPr>
          <a:lstStyle/>
          <a:p>
            <a:pPr algn="ctr"/>
            <a:endParaRPr sz="2400" dirty="0"/>
          </a:p>
        </p:txBody>
      </p:sp>
      <p:pic>
        <p:nvPicPr>
          <p:cNvPr id="3" name="Picture 2">
            <a:extLst>
              <a:ext uri="{FF2B5EF4-FFF2-40B4-BE49-F238E27FC236}">
                <a16:creationId xmlns:a16="http://schemas.microsoft.com/office/drawing/2014/main" id="{FCDC6BC7-D7E7-FF4B-B249-3FC09A842EE7}"/>
              </a:ext>
            </a:extLst>
          </p:cNvPr>
          <p:cNvPicPr>
            <a:picLocks noChangeAspect="1"/>
          </p:cNvPicPr>
          <p:nvPr/>
        </p:nvPicPr>
        <p:blipFill>
          <a:blip r:embed="rId4"/>
          <a:stretch>
            <a:fillRect/>
          </a:stretch>
        </p:blipFill>
        <p:spPr>
          <a:xfrm>
            <a:off x="8431312" y="5470915"/>
            <a:ext cx="3370976" cy="436655"/>
          </a:xfrm>
          <a:prstGeom prst="rect">
            <a:avLst/>
          </a:prstGeom>
        </p:spPr>
      </p:pic>
      <p:pic>
        <p:nvPicPr>
          <p:cNvPr id="4" name="Picture 3">
            <a:extLst>
              <a:ext uri="{FF2B5EF4-FFF2-40B4-BE49-F238E27FC236}">
                <a16:creationId xmlns:a16="http://schemas.microsoft.com/office/drawing/2014/main" id="{FF836386-598B-F541-9075-5E761F723C18}"/>
              </a:ext>
            </a:extLst>
          </p:cNvPr>
          <p:cNvPicPr>
            <a:picLocks noChangeAspect="1"/>
          </p:cNvPicPr>
          <p:nvPr/>
        </p:nvPicPr>
        <p:blipFill rotWithShape="1">
          <a:blip r:embed="rId5"/>
          <a:srcRect t="8075" b="23485"/>
          <a:stretch/>
        </p:blipFill>
        <p:spPr>
          <a:xfrm>
            <a:off x="0" y="0"/>
            <a:ext cx="7515224" cy="6858000"/>
          </a:xfrm>
          <a:prstGeom prst="rect">
            <a:avLst/>
          </a:prstGeom>
        </p:spPr>
      </p:pic>
      <p:sp>
        <p:nvSpPr>
          <p:cNvPr id="2" name="Rectangle 1">
            <a:extLst>
              <a:ext uri="{FF2B5EF4-FFF2-40B4-BE49-F238E27FC236}">
                <a16:creationId xmlns:a16="http://schemas.microsoft.com/office/drawing/2014/main" id="{1537CE12-78BB-4C57-B832-03F504942AEE}"/>
              </a:ext>
            </a:extLst>
          </p:cNvPr>
          <p:cNvSpPr/>
          <p:nvPr/>
        </p:nvSpPr>
        <p:spPr>
          <a:xfrm>
            <a:off x="5977217" y="3244334"/>
            <a:ext cx="237566" cy="369332"/>
          </a:xfrm>
          <a:prstGeom prst="rect">
            <a:avLst/>
          </a:prstGeom>
        </p:spPr>
        <p:txBody>
          <a:bodyPr wrap="none">
            <a:spAutoFit/>
          </a:bodyPr>
          <a:lstStyle/>
          <a:p>
            <a:r>
              <a:rPr lang="en-US" dirty="0"/>
              <a:t> </a:t>
            </a:r>
          </a:p>
        </p:txBody>
      </p:sp>
      <p:sp>
        <p:nvSpPr>
          <p:cNvPr id="5" name="Rectangle 4">
            <a:extLst>
              <a:ext uri="{FF2B5EF4-FFF2-40B4-BE49-F238E27FC236}">
                <a16:creationId xmlns:a16="http://schemas.microsoft.com/office/drawing/2014/main" id="{08DF82F5-F6DC-45FD-9642-E83E4553F536}"/>
              </a:ext>
            </a:extLst>
          </p:cNvPr>
          <p:cNvSpPr/>
          <p:nvPr/>
        </p:nvSpPr>
        <p:spPr>
          <a:xfrm>
            <a:off x="5977217" y="3244334"/>
            <a:ext cx="23756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555691990"/>
      </p:ext>
    </p:extLst>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43"/>
        <p:cNvGrpSpPr/>
        <p:nvPr/>
      </p:nvGrpSpPr>
      <p:grpSpPr>
        <a:xfrm>
          <a:off x="0" y="0"/>
          <a:ext cx="0" cy="0"/>
          <a:chOff x="0" y="0"/>
          <a:chExt cx="0" cy="0"/>
        </a:xfrm>
      </p:grpSpPr>
      <p:sp>
        <p:nvSpPr>
          <p:cNvPr id="44" name="Google Shape;44;p7"/>
          <p:cNvSpPr txBox="1"/>
          <p:nvPr/>
        </p:nvSpPr>
        <p:spPr>
          <a:xfrm>
            <a:off x="1700967" y="3482831"/>
            <a:ext cx="3083600" cy="960800"/>
          </a:xfrm>
          <a:prstGeom prst="rect">
            <a:avLst/>
          </a:prstGeom>
          <a:noFill/>
          <a:ln>
            <a:noFill/>
          </a:ln>
        </p:spPr>
        <p:txBody>
          <a:bodyPr spcFirstLastPara="1" wrap="square" lIns="0" tIns="69400" rIns="0" bIns="0" anchor="t" anchorCtr="0">
            <a:noAutofit/>
          </a:bodyPr>
          <a:lstStyle/>
          <a:p>
            <a:pPr marL="246374" marR="6773" indent="-230288" algn="ctr" defTabSz="1219170">
              <a:lnSpc>
                <a:spcPct val="76400"/>
              </a:lnSpc>
              <a:buClr>
                <a:srgbClr val="000000"/>
              </a:buClr>
            </a:pPr>
            <a:r>
              <a:rPr lang="en-US" sz="1467" kern="0">
                <a:solidFill>
                  <a:srgbClr val="595959"/>
                </a:solidFill>
                <a:latin typeface="Arial"/>
                <a:ea typeface="Arial"/>
                <a:cs typeface="Arial"/>
                <a:sym typeface="Arial"/>
              </a:rPr>
              <a:t>Self-Care through an Ecommerce Platform for Women’s</a:t>
            </a:r>
            <a:endParaRPr sz="1467" kern="0">
              <a:solidFill>
                <a:srgbClr val="000000"/>
              </a:solidFill>
              <a:latin typeface="Arial"/>
              <a:ea typeface="Arial"/>
              <a:cs typeface="Arial"/>
              <a:sym typeface="Arial"/>
            </a:endParaRPr>
          </a:p>
          <a:p>
            <a:pPr marL="1085398" marR="442796" indent="-403850" algn="ctr" defTabSz="1219170">
              <a:lnSpc>
                <a:spcPct val="98181"/>
              </a:lnSpc>
              <a:spcBef>
                <a:spcPts val="27"/>
              </a:spcBef>
              <a:buClr>
                <a:srgbClr val="000000"/>
              </a:buClr>
            </a:pPr>
            <a:r>
              <a:rPr lang="en-US" sz="1467" kern="0">
                <a:solidFill>
                  <a:srgbClr val="595959"/>
                </a:solidFill>
                <a:latin typeface="Arial"/>
                <a:ea typeface="Arial"/>
                <a:cs typeface="Arial"/>
                <a:sym typeface="Arial"/>
              </a:rPr>
              <a:t>Health &amp; Personal Care in Africa</a:t>
            </a:r>
            <a:endParaRPr sz="1467" kern="0">
              <a:solidFill>
                <a:srgbClr val="000000"/>
              </a:solidFill>
              <a:latin typeface="Arial"/>
              <a:ea typeface="Arial"/>
              <a:cs typeface="Arial"/>
              <a:sym typeface="Arial"/>
            </a:endParaRPr>
          </a:p>
        </p:txBody>
      </p:sp>
      <p:sp>
        <p:nvSpPr>
          <p:cNvPr id="45" name="Google Shape;45;p7"/>
          <p:cNvSpPr/>
          <p:nvPr/>
        </p:nvSpPr>
        <p:spPr>
          <a:xfrm>
            <a:off x="1955985" y="2796946"/>
            <a:ext cx="2192832" cy="632053"/>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46" name="Google Shape;46;p7"/>
          <p:cNvSpPr/>
          <p:nvPr/>
        </p:nvSpPr>
        <p:spPr>
          <a:xfrm>
            <a:off x="5447487" y="1"/>
            <a:ext cx="6744512" cy="6857999"/>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47" name="Google Shape;47;p7"/>
          <p:cNvSpPr txBox="1"/>
          <p:nvPr/>
        </p:nvSpPr>
        <p:spPr>
          <a:xfrm>
            <a:off x="1913637" y="5215467"/>
            <a:ext cx="2278380" cy="960967"/>
          </a:xfrm>
          <a:prstGeom prst="rect">
            <a:avLst/>
          </a:prstGeom>
          <a:noFill/>
          <a:ln>
            <a:noFill/>
          </a:ln>
        </p:spPr>
        <p:txBody>
          <a:bodyPr spcFirstLastPara="1" wrap="square" lIns="0" tIns="16933" rIns="0" bIns="0" anchor="t" anchorCtr="0">
            <a:noAutofit/>
          </a:bodyPr>
          <a:lstStyle/>
          <a:p>
            <a:pPr algn="ctr" defTabSz="1219170">
              <a:buClr>
                <a:srgbClr val="000000"/>
              </a:buClr>
            </a:pPr>
            <a:r>
              <a:rPr lang="en-US" sz="1200" kern="0">
                <a:solidFill>
                  <a:srgbClr val="000000"/>
                </a:solidFill>
                <a:latin typeface="Arial"/>
                <a:cs typeface="Arial"/>
                <a:sym typeface="Arial"/>
              </a:rPr>
              <a:t>July</a:t>
            </a:r>
            <a:r>
              <a:rPr lang="en-US" sz="1200" kern="0">
                <a:solidFill>
                  <a:srgbClr val="000000"/>
                </a:solidFill>
                <a:latin typeface="Arial"/>
                <a:ea typeface="Arial"/>
                <a:cs typeface="Arial"/>
                <a:sym typeface="Arial"/>
              </a:rPr>
              <a:t> 2020</a:t>
            </a:r>
            <a:endParaRPr sz="1200" kern="0">
              <a:solidFill>
                <a:srgbClr val="000000"/>
              </a:solidFill>
              <a:latin typeface="Arial"/>
              <a:ea typeface="Arial"/>
              <a:cs typeface="Arial"/>
              <a:sym typeface="Arial"/>
            </a:endParaRPr>
          </a:p>
          <a:p>
            <a:pPr defTabSz="1219170">
              <a:spcBef>
                <a:spcPts val="13"/>
              </a:spcBef>
              <a:buClr>
                <a:srgbClr val="000000"/>
              </a:buClr>
            </a:pPr>
            <a:endParaRPr sz="1267" kern="0">
              <a:solidFill>
                <a:srgbClr val="000000"/>
              </a:solidFill>
              <a:latin typeface="Arial"/>
              <a:ea typeface="Arial"/>
              <a:cs typeface="Arial"/>
              <a:sym typeface="Arial"/>
            </a:endParaRPr>
          </a:p>
          <a:p>
            <a:pPr algn="ctr" defTabSz="1219170">
              <a:buClr>
                <a:srgbClr val="000000"/>
              </a:buClr>
            </a:pPr>
            <a:r>
              <a:rPr lang="en-US" sz="1200" kern="0">
                <a:solidFill>
                  <a:srgbClr val="000000"/>
                </a:solidFill>
                <a:latin typeface="Arial"/>
                <a:cs typeface="Arial"/>
                <a:sym typeface="Arial"/>
              </a:rPr>
              <a:t>Natacha MUGENI, Health Coordinator</a:t>
            </a:r>
            <a:endParaRPr sz="1200" kern="0">
              <a:solidFill>
                <a:srgbClr val="000000"/>
              </a:solidFill>
              <a:latin typeface="Arial"/>
              <a:cs typeface="Arial"/>
              <a:sym typeface="Arial"/>
            </a:endParaRPr>
          </a:p>
          <a:p>
            <a:pPr algn="ctr" defTabSz="1219170">
              <a:buClr>
                <a:srgbClr val="000000"/>
              </a:buClr>
            </a:pPr>
            <a:r>
              <a:rPr lang="en-US" sz="1200" kern="0">
                <a:solidFill>
                  <a:srgbClr val="000000"/>
                </a:solidFill>
                <a:latin typeface="Arial"/>
                <a:cs typeface="Arial"/>
                <a:sym typeface="Arial"/>
              </a:rPr>
              <a:t>natacha@kasha.co</a:t>
            </a:r>
            <a:endParaRPr sz="1200" kern="0">
              <a:solidFill>
                <a:srgbClr val="000000"/>
              </a:solidFill>
              <a:latin typeface="Arial"/>
              <a:cs typeface="Arial"/>
              <a:sym typeface="Arial"/>
            </a:endParaRPr>
          </a:p>
        </p:txBody>
      </p:sp>
      <p:sp>
        <p:nvSpPr>
          <p:cNvPr id="48" name="Google Shape;48;p7"/>
          <p:cNvSpPr/>
          <p:nvPr/>
        </p:nvSpPr>
        <p:spPr>
          <a:xfrm>
            <a:off x="11057162" y="6312018"/>
            <a:ext cx="804869" cy="231993"/>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52"/>
        <p:cNvGrpSpPr/>
        <p:nvPr/>
      </p:nvGrpSpPr>
      <p:grpSpPr>
        <a:xfrm>
          <a:off x="0" y="0"/>
          <a:ext cx="0" cy="0"/>
          <a:chOff x="0" y="0"/>
          <a:chExt cx="0" cy="0"/>
        </a:xfrm>
      </p:grpSpPr>
      <p:sp>
        <p:nvSpPr>
          <p:cNvPr id="53" name="Google Shape;53;p8"/>
          <p:cNvSpPr txBox="1">
            <a:spLocks noGrp="1"/>
          </p:cNvSpPr>
          <p:nvPr>
            <p:ph type="title"/>
          </p:nvPr>
        </p:nvSpPr>
        <p:spPr>
          <a:xfrm>
            <a:off x="4367734" y="2845475"/>
            <a:ext cx="3456093" cy="602827"/>
          </a:xfrm>
          <a:prstGeom prst="rect">
            <a:avLst/>
          </a:prstGeom>
          <a:noFill/>
          <a:ln>
            <a:noFill/>
          </a:ln>
        </p:spPr>
        <p:txBody>
          <a:bodyPr spcFirstLastPara="1" wrap="square" lIns="0" tIns="16933" rIns="0" bIns="0" anchor="t" anchorCtr="0">
            <a:noAutofit/>
          </a:bodyPr>
          <a:lstStyle/>
          <a:p>
            <a:pPr marL="16933"/>
            <a:r>
              <a:rPr lang="en-US"/>
              <a:t>Kasha Overview</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57"/>
        <p:cNvGrpSpPr/>
        <p:nvPr/>
      </p:nvGrpSpPr>
      <p:grpSpPr>
        <a:xfrm>
          <a:off x="0" y="0"/>
          <a:ext cx="0" cy="0"/>
          <a:chOff x="0" y="0"/>
          <a:chExt cx="0" cy="0"/>
        </a:xfrm>
      </p:grpSpPr>
      <p:grpSp>
        <p:nvGrpSpPr>
          <p:cNvPr id="58" name="Google Shape;58;p9"/>
          <p:cNvGrpSpPr/>
          <p:nvPr/>
        </p:nvGrpSpPr>
        <p:grpSpPr>
          <a:xfrm>
            <a:off x="1" y="1085089"/>
            <a:ext cx="12191999" cy="5770879"/>
            <a:chOff x="0" y="813816"/>
            <a:chExt cx="9143999" cy="4328159"/>
          </a:xfrm>
        </p:grpSpPr>
        <p:sp>
          <p:nvSpPr>
            <p:cNvPr id="59" name="Google Shape;59;p9"/>
            <p:cNvSpPr/>
            <p:nvPr/>
          </p:nvSpPr>
          <p:spPr>
            <a:xfrm>
              <a:off x="0" y="813816"/>
              <a:ext cx="2871216" cy="109728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60" name="Google Shape;60;p9"/>
            <p:cNvSpPr/>
            <p:nvPr/>
          </p:nvSpPr>
          <p:spPr>
            <a:xfrm>
              <a:off x="362507" y="1299159"/>
              <a:ext cx="2000250" cy="76835"/>
            </a:xfrm>
            <a:custGeom>
              <a:avLst/>
              <a:gdLst/>
              <a:ahLst/>
              <a:cxnLst/>
              <a:rect l="l" t="t" r="r" b="b"/>
              <a:pathLst>
                <a:path w="2000250" h="76834" extrusionOk="0">
                  <a:moveTo>
                    <a:pt x="2000251" y="0"/>
                  </a:moveTo>
                  <a:lnTo>
                    <a:pt x="0" y="0"/>
                  </a:lnTo>
                  <a:lnTo>
                    <a:pt x="0" y="76593"/>
                  </a:lnTo>
                  <a:lnTo>
                    <a:pt x="2000251" y="76593"/>
                  </a:lnTo>
                  <a:lnTo>
                    <a:pt x="2000251" y="0"/>
                  </a:lnTo>
                  <a:close/>
                </a:path>
              </a:pathLst>
            </a:custGeom>
            <a:solidFill>
              <a:srgbClr val="00A79C"/>
            </a:solid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61" name="Google Shape;61;p9"/>
            <p:cNvSpPr/>
            <p:nvPr/>
          </p:nvSpPr>
          <p:spPr>
            <a:xfrm>
              <a:off x="0" y="902207"/>
              <a:ext cx="2862072" cy="4239768"/>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62" name="Google Shape;62;p9"/>
            <p:cNvSpPr/>
            <p:nvPr/>
          </p:nvSpPr>
          <p:spPr>
            <a:xfrm>
              <a:off x="352982" y="1384884"/>
              <a:ext cx="2000250" cy="3225800"/>
            </a:xfrm>
            <a:custGeom>
              <a:avLst/>
              <a:gdLst/>
              <a:ahLst/>
              <a:cxnLst/>
              <a:rect l="l" t="t" r="r" b="b"/>
              <a:pathLst>
                <a:path w="2000250" h="3225800" extrusionOk="0">
                  <a:moveTo>
                    <a:pt x="2000251" y="0"/>
                  </a:moveTo>
                  <a:lnTo>
                    <a:pt x="0" y="0"/>
                  </a:lnTo>
                  <a:lnTo>
                    <a:pt x="0" y="3225609"/>
                  </a:lnTo>
                  <a:lnTo>
                    <a:pt x="2000251" y="3225609"/>
                  </a:lnTo>
                  <a:lnTo>
                    <a:pt x="2000251" y="0"/>
                  </a:lnTo>
                  <a:close/>
                </a:path>
              </a:pathLst>
            </a:custGeom>
            <a:solidFill>
              <a:srgbClr val="FFFFFF"/>
            </a:solid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63" name="Google Shape;63;p9"/>
            <p:cNvSpPr/>
            <p:nvPr/>
          </p:nvSpPr>
          <p:spPr>
            <a:xfrm>
              <a:off x="1969007" y="874775"/>
              <a:ext cx="3017520" cy="42672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64" name="Google Shape;64;p9"/>
            <p:cNvSpPr/>
            <p:nvPr/>
          </p:nvSpPr>
          <p:spPr>
            <a:xfrm>
              <a:off x="2477554" y="1359522"/>
              <a:ext cx="2000250" cy="3276600"/>
            </a:xfrm>
            <a:custGeom>
              <a:avLst/>
              <a:gdLst/>
              <a:ahLst/>
              <a:cxnLst/>
              <a:rect l="l" t="t" r="r" b="b"/>
              <a:pathLst>
                <a:path w="2000250" h="3276600" extrusionOk="0">
                  <a:moveTo>
                    <a:pt x="2000250" y="0"/>
                  </a:moveTo>
                  <a:lnTo>
                    <a:pt x="0" y="0"/>
                  </a:lnTo>
                  <a:lnTo>
                    <a:pt x="0" y="3276337"/>
                  </a:lnTo>
                  <a:lnTo>
                    <a:pt x="2000250" y="3276337"/>
                  </a:lnTo>
                  <a:lnTo>
                    <a:pt x="2000250" y="0"/>
                  </a:lnTo>
                  <a:close/>
                </a:path>
              </a:pathLst>
            </a:custGeom>
            <a:solidFill>
              <a:srgbClr val="FFFFFF"/>
            </a:solid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65" name="Google Shape;65;p9"/>
            <p:cNvSpPr/>
            <p:nvPr/>
          </p:nvSpPr>
          <p:spPr>
            <a:xfrm>
              <a:off x="4093464" y="819911"/>
              <a:ext cx="3017519" cy="432206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66" name="Google Shape;66;p9"/>
            <p:cNvSpPr/>
            <p:nvPr/>
          </p:nvSpPr>
          <p:spPr>
            <a:xfrm>
              <a:off x="4602136" y="1304036"/>
              <a:ext cx="2000250" cy="3331845"/>
            </a:xfrm>
            <a:custGeom>
              <a:avLst/>
              <a:gdLst/>
              <a:ahLst/>
              <a:cxnLst/>
              <a:rect l="l" t="t" r="r" b="b"/>
              <a:pathLst>
                <a:path w="2000250" h="3331845" extrusionOk="0">
                  <a:moveTo>
                    <a:pt x="2000250" y="0"/>
                  </a:moveTo>
                  <a:lnTo>
                    <a:pt x="0" y="0"/>
                  </a:lnTo>
                  <a:lnTo>
                    <a:pt x="0" y="3331823"/>
                  </a:lnTo>
                  <a:lnTo>
                    <a:pt x="2000250" y="3331823"/>
                  </a:lnTo>
                  <a:lnTo>
                    <a:pt x="2000250" y="0"/>
                  </a:lnTo>
                  <a:close/>
                </a:path>
              </a:pathLst>
            </a:custGeom>
            <a:solidFill>
              <a:srgbClr val="FFFFFF"/>
            </a:solid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67" name="Google Shape;67;p9"/>
            <p:cNvSpPr/>
            <p:nvPr/>
          </p:nvSpPr>
          <p:spPr>
            <a:xfrm>
              <a:off x="6217920" y="826007"/>
              <a:ext cx="2926079" cy="4315968"/>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68" name="Google Shape;68;p9"/>
            <p:cNvSpPr/>
            <p:nvPr/>
          </p:nvSpPr>
          <p:spPr>
            <a:xfrm>
              <a:off x="6726707" y="1310017"/>
              <a:ext cx="2000250" cy="3320415"/>
            </a:xfrm>
            <a:custGeom>
              <a:avLst/>
              <a:gdLst/>
              <a:ahLst/>
              <a:cxnLst/>
              <a:rect l="l" t="t" r="r" b="b"/>
              <a:pathLst>
                <a:path w="2000250" h="3320415" extrusionOk="0">
                  <a:moveTo>
                    <a:pt x="2000250" y="0"/>
                  </a:moveTo>
                  <a:lnTo>
                    <a:pt x="0" y="0"/>
                  </a:lnTo>
                  <a:lnTo>
                    <a:pt x="0" y="3319856"/>
                  </a:lnTo>
                  <a:lnTo>
                    <a:pt x="2000250" y="3319856"/>
                  </a:lnTo>
                  <a:lnTo>
                    <a:pt x="2000250" y="0"/>
                  </a:lnTo>
                  <a:close/>
                </a:path>
              </a:pathLst>
            </a:custGeom>
            <a:solidFill>
              <a:srgbClr val="FFFFFF"/>
            </a:solid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grpSp>
      <p:sp>
        <p:nvSpPr>
          <p:cNvPr id="69" name="Google Shape;69;p9"/>
          <p:cNvSpPr txBox="1"/>
          <p:nvPr/>
        </p:nvSpPr>
        <p:spPr>
          <a:xfrm>
            <a:off x="1097177" y="2072640"/>
            <a:ext cx="1413087" cy="477520"/>
          </a:xfrm>
          <a:prstGeom prst="rect">
            <a:avLst/>
          </a:prstGeom>
          <a:noFill/>
          <a:ln>
            <a:noFill/>
          </a:ln>
        </p:spPr>
        <p:txBody>
          <a:bodyPr spcFirstLastPara="1" wrap="square" lIns="0" tIns="27067" rIns="0" bIns="0" anchor="t" anchorCtr="0">
            <a:noAutofit/>
          </a:bodyPr>
          <a:lstStyle/>
          <a:p>
            <a:pPr marL="167634" marR="6773" indent="-151547" defTabSz="1219170">
              <a:lnSpc>
                <a:spcPct val="118181"/>
              </a:lnSpc>
              <a:buClr>
                <a:srgbClr val="000000"/>
              </a:buClr>
            </a:pPr>
            <a:r>
              <a:rPr lang="en-US" sz="1467" b="1" kern="0">
                <a:solidFill>
                  <a:srgbClr val="000000"/>
                </a:solidFill>
                <a:latin typeface="Arial"/>
                <a:ea typeface="Arial"/>
                <a:cs typeface="Arial"/>
                <a:sym typeface="Arial"/>
              </a:rPr>
              <a:t>Online &amp; Offline  Ecommerce</a:t>
            </a:r>
            <a:endParaRPr sz="1467" kern="0">
              <a:solidFill>
                <a:srgbClr val="000000"/>
              </a:solidFill>
              <a:latin typeface="Arial"/>
              <a:ea typeface="Arial"/>
              <a:cs typeface="Arial"/>
              <a:sym typeface="Arial"/>
            </a:endParaRPr>
          </a:p>
        </p:txBody>
      </p:sp>
      <p:grpSp>
        <p:nvGrpSpPr>
          <p:cNvPr id="70" name="Google Shape;70;p9"/>
          <p:cNvGrpSpPr/>
          <p:nvPr/>
        </p:nvGrpSpPr>
        <p:grpSpPr>
          <a:xfrm>
            <a:off x="1" y="3580383"/>
            <a:ext cx="12191999" cy="3275584"/>
            <a:chOff x="0" y="2685287"/>
            <a:chExt cx="9143999" cy="2456688"/>
          </a:xfrm>
        </p:grpSpPr>
        <p:sp>
          <p:nvSpPr>
            <p:cNvPr id="71" name="Google Shape;71;p9"/>
            <p:cNvSpPr/>
            <p:nvPr/>
          </p:nvSpPr>
          <p:spPr>
            <a:xfrm>
              <a:off x="8159495" y="4812791"/>
              <a:ext cx="606551" cy="176784"/>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72" name="Google Shape;72;p9"/>
            <p:cNvSpPr/>
            <p:nvPr/>
          </p:nvSpPr>
          <p:spPr>
            <a:xfrm>
              <a:off x="0" y="2688335"/>
              <a:ext cx="2865120" cy="2453640"/>
            </a:xfrm>
            <a:prstGeom prst="rect">
              <a:avLst/>
            </a:prstGeom>
            <a:blipFill rotWithShape="1">
              <a:blip r:embed="rId9">
                <a:alphaModFix/>
              </a:blip>
              <a:stretch>
                <a:fillRect/>
              </a:stretch>
            </a:blip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73" name="Google Shape;73;p9"/>
            <p:cNvSpPr/>
            <p:nvPr/>
          </p:nvSpPr>
          <p:spPr>
            <a:xfrm>
              <a:off x="347472" y="3172967"/>
              <a:ext cx="2011679" cy="1459992"/>
            </a:xfrm>
            <a:prstGeom prst="rect">
              <a:avLst/>
            </a:prstGeom>
            <a:blipFill rotWithShape="1">
              <a:blip r:embed="rId10">
                <a:alphaModFix/>
              </a:blip>
              <a:stretch>
                <a:fillRect/>
              </a:stretch>
            </a:blip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74" name="Google Shape;74;p9"/>
            <p:cNvSpPr/>
            <p:nvPr/>
          </p:nvSpPr>
          <p:spPr>
            <a:xfrm>
              <a:off x="1978151" y="2691383"/>
              <a:ext cx="2999231" cy="2450592"/>
            </a:xfrm>
            <a:prstGeom prst="rect">
              <a:avLst/>
            </a:prstGeom>
            <a:blipFill rotWithShape="1">
              <a:blip r:embed="rId11">
                <a:alphaModFix/>
              </a:blip>
              <a:stretch>
                <a:fillRect/>
              </a:stretch>
            </a:blip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75" name="Google Shape;75;p9"/>
            <p:cNvSpPr/>
            <p:nvPr/>
          </p:nvSpPr>
          <p:spPr>
            <a:xfrm>
              <a:off x="2487167" y="3176015"/>
              <a:ext cx="1981200" cy="1447800"/>
            </a:xfrm>
            <a:prstGeom prst="rect">
              <a:avLst/>
            </a:prstGeom>
            <a:blipFill rotWithShape="1">
              <a:blip r:embed="rId12">
                <a:alphaModFix/>
              </a:blip>
              <a:stretch>
                <a:fillRect/>
              </a:stretch>
            </a:blip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76" name="Google Shape;76;p9"/>
            <p:cNvSpPr/>
            <p:nvPr/>
          </p:nvSpPr>
          <p:spPr>
            <a:xfrm>
              <a:off x="4111752" y="2685287"/>
              <a:ext cx="2999231" cy="2456688"/>
            </a:xfrm>
            <a:prstGeom prst="rect">
              <a:avLst/>
            </a:prstGeom>
            <a:blipFill rotWithShape="1">
              <a:blip r:embed="rId13">
                <a:alphaModFix/>
              </a:blip>
              <a:stretch>
                <a:fillRect/>
              </a:stretch>
            </a:blip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77" name="Google Shape;77;p9"/>
            <p:cNvSpPr/>
            <p:nvPr/>
          </p:nvSpPr>
          <p:spPr>
            <a:xfrm>
              <a:off x="4620767" y="3169919"/>
              <a:ext cx="1981199" cy="1459991"/>
            </a:xfrm>
            <a:prstGeom prst="rect">
              <a:avLst/>
            </a:prstGeom>
            <a:blipFill rotWithShape="1">
              <a:blip r:embed="rId14">
                <a:alphaModFix/>
              </a:blip>
              <a:stretch>
                <a:fillRect/>
              </a:stretch>
            </a:blip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78" name="Google Shape;78;p9"/>
            <p:cNvSpPr/>
            <p:nvPr/>
          </p:nvSpPr>
          <p:spPr>
            <a:xfrm>
              <a:off x="6236208" y="2697479"/>
              <a:ext cx="2907791" cy="2444496"/>
            </a:xfrm>
            <a:prstGeom prst="rect">
              <a:avLst/>
            </a:prstGeom>
            <a:blipFill rotWithShape="1">
              <a:blip r:embed="rId15">
                <a:alphaModFix/>
              </a:blip>
              <a:stretch>
                <a:fillRect/>
              </a:stretch>
            </a:blip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79" name="Google Shape;79;p9"/>
            <p:cNvSpPr/>
            <p:nvPr/>
          </p:nvSpPr>
          <p:spPr>
            <a:xfrm>
              <a:off x="6742176" y="3179063"/>
              <a:ext cx="1984248" cy="1459992"/>
            </a:xfrm>
            <a:prstGeom prst="rect">
              <a:avLst/>
            </a:prstGeom>
            <a:blipFill rotWithShape="1">
              <a:blip r:embed="rId16">
                <a:alphaModFix/>
              </a:blip>
              <a:stretch>
                <a:fillRect/>
              </a:stretch>
            </a:blip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grpSp>
      <p:sp>
        <p:nvSpPr>
          <p:cNvPr id="80" name="Google Shape;80;p9"/>
          <p:cNvSpPr txBox="1"/>
          <p:nvPr/>
        </p:nvSpPr>
        <p:spPr>
          <a:xfrm>
            <a:off x="3303405" y="2072640"/>
            <a:ext cx="2667000" cy="477520"/>
          </a:xfrm>
          <a:prstGeom prst="rect">
            <a:avLst/>
          </a:prstGeom>
          <a:noFill/>
          <a:ln>
            <a:noFill/>
          </a:ln>
        </p:spPr>
        <p:txBody>
          <a:bodyPr spcFirstLastPara="1" wrap="square" lIns="0" tIns="27067" rIns="0" bIns="0" anchor="t" anchorCtr="0">
            <a:noAutofit/>
          </a:bodyPr>
          <a:lstStyle/>
          <a:p>
            <a:pPr marL="928770" marR="274313" indent="-645989" defTabSz="1219170">
              <a:lnSpc>
                <a:spcPct val="118181"/>
              </a:lnSpc>
              <a:buClr>
                <a:srgbClr val="000000"/>
              </a:buClr>
            </a:pPr>
            <a:r>
              <a:rPr lang="en-US" sz="1467" b="1" kern="0">
                <a:solidFill>
                  <a:srgbClr val="000000"/>
                </a:solidFill>
                <a:latin typeface="Arial"/>
                <a:ea typeface="Arial"/>
                <a:cs typeface="Arial"/>
                <a:sym typeface="Arial"/>
              </a:rPr>
              <a:t>Optimized for Self-Care  Products</a:t>
            </a:r>
            <a:endParaRPr sz="1467" kern="0">
              <a:solidFill>
                <a:srgbClr val="000000"/>
              </a:solidFill>
              <a:latin typeface="Arial"/>
              <a:ea typeface="Arial"/>
              <a:cs typeface="Arial"/>
              <a:sym typeface="Arial"/>
            </a:endParaRPr>
          </a:p>
        </p:txBody>
      </p:sp>
      <p:sp>
        <p:nvSpPr>
          <p:cNvPr id="81" name="Google Shape;81;p9"/>
          <p:cNvSpPr txBox="1"/>
          <p:nvPr/>
        </p:nvSpPr>
        <p:spPr>
          <a:xfrm>
            <a:off x="6560328" y="2072640"/>
            <a:ext cx="1842347" cy="477520"/>
          </a:xfrm>
          <a:prstGeom prst="rect">
            <a:avLst/>
          </a:prstGeom>
          <a:noFill/>
          <a:ln>
            <a:noFill/>
          </a:ln>
        </p:spPr>
        <p:txBody>
          <a:bodyPr spcFirstLastPara="1" wrap="square" lIns="0" tIns="27067" rIns="0" bIns="0" anchor="t" anchorCtr="0">
            <a:noAutofit/>
          </a:bodyPr>
          <a:lstStyle/>
          <a:p>
            <a:pPr marL="195575" marR="6773" indent="-179489" defTabSz="1219170">
              <a:lnSpc>
                <a:spcPct val="118181"/>
              </a:lnSpc>
              <a:buClr>
                <a:srgbClr val="000000"/>
              </a:buClr>
            </a:pPr>
            <a:r>
              <a:rPr lang="en-US" sz="1467" b="1" kern="0">
                <a:solidFill>
                  <a:srgbClr val="000000"/>
                </a:solidFill>
                <a:latin typeface="Arial"/>
                <a:ea typeface="Arial"/>
                <a:cs typeface="Arial"/>
                <a:sym typeface="Arial"/>
              </a:rPr>
              <a:t>Last Mile Delivery to  Urban and Rural</a:t>
            </a:r>
            <a:endParaRPr sz="1467" kern="0">
              <a:solidFill>
                <a:srgbClr val="000000"/>
              </a:solidFill>
              <a:latin typeface="Arial"/>
              <a:ea typeface="Arial"/>
              <a:cs typeface="Arial"/>
              <a:sym typeface="Arial"/>
            </a:endParaRPr>
          </a:p>
        </p:txBody>
      </p:sp>
      <p:grpSp>
        <p:nvGrpSpPr>
          <p:cNvPr id="82" name="Google Shape;82;p9"/>
          <p:cNvGrpSpPr/>
          <p:nvPr/>
        </p:nvGrpSpPr>
        <p:grpSpPr>
          <a:xfrm>
            <a:off x="2625343" y="1085088"/>
            <a:ext cx="9566656" cy="1463040"/>
            <a:chOff x="1969007" y="813816"/>
            <a:chExt cx="7174992" cy="1097280"/>
          </a:xfrm>
        </p:grpSpPr>
        <p:sp>
          <p:nvSpPr>
            <p:cNvPr id="83" name="Google Shape;83;p9"/>
            <p:cNvSpPr/>
            <p:nvPr/>
          </p:nvSpPr>
          <p:spPr>
            <a:xfrm>
              <a:off x="1969007" y="813816"/>
              <a:ext cx="3017520" cy="1097280"/>
            </a:xfrm>
            <a:prstGeom prst="rect">
              <a:avLst/>
            </a:prstGeom>
            <a:blipFill rotWithShape="1">
              <a:blip r:embed="rId17">
                <a:alphaModFix/>
              </a:blip>
              <a:stretch>
                <a:fillRect/>
              </a:stretch>
            </a:blip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84" name="Google Shape;84;p9"/>
            <p:cNvSpPr/>
            <p:nvPr/>
          </p:nvSpPr>
          <p:spPr>
            <a:xfrm>
              <a:off x="2477554" y="1299349"/>
              <a:ext cx="2000250" cy="76200"/>
            </a:xfrm>
            <a:custGeom>
              <a:avLst/>
              <a:gdLst/>
              <a:ahLst/>
              <a:cxnLst/>
              <a:rect l="l" t="t" r="r" b="b"/>
              <a:pathLst>
                <a:path w="2000250" h="76200" extrusionOk="0">
                  <a:moveTo>
                    <a:pt x="2000250" y="0"/>
                  </a:moveTo>
                  <a:lnTo>
                    <a:pt x="0" y="0"/>
                  </a:lnTo>
                  <a:lnTo>
                    <a:pt x="0" y="76200"/>
                  </a:lnTo>
                  <a:lnTo>
                    <a:pt x="2000250" y="76200"/>
                  </a:lnTo>
                  <a:lnTo>
                    <a:pt x="2000250" y="0"/>
                  </a:lnTo>
                  <a:close/>
                </a:path>
              </a:pathLst>
            </a:custGeom>
            <a:solidFill>
              <a:srgbClr val="00A79C"/>
            </a:solid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85" name="Google Shape;85;p9"/>
            <p:cNvSpPr/>
            <p:nvPr/>
          </p:nvSpPr>
          <p:spPr>
            <a:xfrm>
              <a:off x="4090415" y="813816"/>
              <a:ext cx="3017519" cy="1097280"/>
            </a:xfrm>
            <a:prstGeom prst="rect">
              <a:avLst/>
            </a:prstGeom>
            <a:blipFill rotWithShape="1">
              <a:blip r:embed="rId18">
                <a:alphaModFix/>
              </a:blip>
              <a:stretch>
                <a:fillRect/>
              </a:stretch>
            </a:blip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86" name="Google Shape;86;p9"/>
            <p:cNvSpPr/>
            <p:nvPr/>
          </p:nvSpPr>
          <p:spPr>
            <a:xfrm>
              <a:off x="4598492" y="1299349"/>
              <a:ext cx="2000250" cy="76200"/>
            </a:xfrm>
            <a:custGeom>
              <a:avLst/>
              <a:gdLst/>
              <a:ahLst/>
              <a:cxnLst/>
              <a:rect l="l" t="t" r="r" b="b"/>
              <a:pathLst>
                <a:path w="2000250" h="76200" extrusionOk="0">
                  <a:moveTo>
                    <a:pt x="2000250" y="0"/>
                  </a:moveTo>
                  <a:lnTo>
                    <a:pt x="0" y="0"/>
                  </a:lnTo>
                  <a:lnTo>
                    <a:pt x="0" y="76200"/>
                  </a:lnTo>
                  <a:lnTo>
                    <a:pt x="2000250" y="76200"/>
                  </a:lnTo>
                  <a:lnTo>
                    <a:pt x="2000250" y="0"/>
                  </a:lnTo>
                  <a:close/>
                </a:path>
              </a:pathLst>
            </a:custGeom>
            <a:solidFill>
              <a:srgbClr val="00A79C"/>
            </a:solid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87" name="Google Shape;87;p9"/>
            <p:cNvSpPr/>
            <p:nvPr/>
          </p:nvSpPr>
          <p:spPr>
            <a:xfrm>
              <a:off x="6208775" y="813816"/>
              <a:ext cx="2935224" cy="1097280"/>
            </a:xfrm>
            <a:prstGeom prst="rect">
              <a:avLst/>
            </a:prstGeom>
            <a:blipFill rotWithShape="1">
              <a:blip r:embed="rId19">
                <a:alphaModFix/>
              </a:blip>
              <a:stretch>
                <a:fillRect/>
              </a:stretch>
            </a:blip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88" name="Google Shape;88;p9"/>
            <p:cNvSpPr/>
            <p:nvPr/>
          </p:nvSpPr>
          <p:spPr>
            <a:xfrm>
              <a:off x="6719277" y="1299349"/>
              <a:ext cx="2000250" cy="76200"/>
            </a:xfrm>
            <a:custGeom>
              <a:avLst/>
              <a:gdLst/>
              <a:ahLst/>
              <a:cxnLst/>
              <a:rect l="l" t="t" r="r" b="b"/>
              <a:pathLst>
                <a:path w="2000250" h="76200" extrusionOk="0">
                  <a:moveTo>
                    <a:pt x="2000237" y="0"/>
                  </a:moveTo>
                  <a:lnTo>
                    <a:pt x="0" y="0"/>
                  </a:lnTo>
                  <a:lnTo>
                    <a:pt x="0" y="76200"/>
                  </a:lnTo>
                  <a:lnTo>
                    <a:pt x="2000237" y="76200"/>
                  </a:lnTo>
                  <a:lnTo>
                    <a:pt x="2000237" y="0"/>
                  </a:lnTo>
                  <a:close/>
                </a:path>
              </a:pathLst>
            </a:custGeom>
            <a:solidFill>
              <a:srgbClr val="00A79C"/>
            </a:solid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grpSp>
      <p:sp>
        <p:nvSpPr>
          <p:cNvPr id="89" name="Google Shape;89;p9"/>
          <p:cNvSpPr txBox="1"/>
          <p:nvPr/>
        </p:nvSpPr>
        <p:spPr>
          <a:xfrm>
            <a:off x="9499836" y="2072640"/>
            <a:ext cx="1586653" cy="477520"/>
          </a:xfrm>
          <a:prstGeom prst="rect">
            <a:avLst/>
          </a:prstGeom>
          <a:noFill/>
          <a:ln>
            <a:noFill/>
          </a:ln>
        </p:spPr>
        <p:txBody>
          <a:bodyPr spcFirstLastPara="1" wrap="square" lIns="0" tIns="27067" rIns="0" bIns="0" anchor="t" anchorCtr="0">
            <a:noAutofit/>
          </a:bodyPr>
          <a:lstStyle/>
          <a:p>
            <a:pPr marL="99904" marR="6773" indent="-83818" defTabSz="1219170">
              <a:lnSpc>
                <a:spcPct val="118181"/>
              </a:lnSpc>
              <a:buClr>
                <a:srgbClr val="000000"/>
              </a:buClr>
            </a:pPr>
            <a:r>
              <a:rPr lang="en-US" sz="1467" b="1" kern="0">
                <a:solidFill>
                  <a:srgbClr val="000000"/>
                </a:solidFill>
                <a:latin typeface="Arial"/>
                <a:ea typeface="Arial"/>
                <a:cs typeface="Arial"/>
                <a:sym typeface="Arial"/>
              </a:rPr>
              <a:t>Rich Consumer &amp;  Market Insights</a:t>
            </a:r>
            <a:endParaRPr sz="1467" kern="0">
              <a:solidFill>
                <a:srgbClr val="000000"/>
              </a:solidFill>
              <a:latin typeface="Arial"/>
              <a:ea typeface="Arial"/>
              <a:cs typeface="Arial"/>
              <a:sym typeface="Arial"/>
            </a:endParaRPr>
          </a:p>
        </p:txBody>
      </p:sp>
      <p:grpSp>
        <p:nvGrpSpPr>
          <p:cNvPr id="90" name="Google Shape;90;p9"/>
          <p:cNvGrpSpPr/>
          <p:nvPr/>
        </p:nvGrpSpPr>
        <p:grpSpPr>
          <a:xfrm>
            <a:off x="759969" y="101601"/>
            <a:ext cx="11301983" cy="3730751"/>
            <a:chOff x="569976" y="76200"/>
            <a:chExt cx="8476487" cy="2798063"/>
          </a:xfrm>
        </p:grpSpPr>
        <p:sp>
          <p:nvSpPr>
            <p:cNvPr id="91" name="Google Shape;91;p9"/>
            <p:cNvSpPr/>
            <p:nvPr/>
          </p:nvSpPr>
          <p:spPr>
            <a:xfrm>
              <a:off x="569976" y="2225039"/>
              <a:ext cx="649224" cy="649224"/>
            </a:xfrm>
            <a:prstGeom prst="rect">
              <a:avLst/>
            </a:prstGeom>
            <a:blipFill rotWithShape="1">
              <a:blip r:embed="rId20">
                <a:alphaModFix/>
              </a:blip>
              <a:stretch>
                <a:fillRect/>
              </a:stretch>
            </a:blip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92" name="Google Shape;92;p9"/>
            <p:cNvSpPr/>
            <p:nvPr/>
          </p:nvSpPr>
          <p:spPr>
            <a:xfrm>
              <a:off x="5273040" y="2145792"/>
              <a:ext cx="673608" cy="673607"/>
            </a:xfrm>
            <a:prstGeom prst="rect">
              <a:avLst/>
            </a:prstGeom>
            <a:blipFill rotWithShape="1">
              <a:blip r:embed="rId21">
                <a:alphaModFix/>
              </a:blip>
              <a:stretch>
                <a:fillRect/>
              </a:stretch>
            </a:blip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93" name="Google Shape;93;p9"/>
            <p:cNvSpPr/>
            <p:nvPr/>
          </p:nvSpPr>
          <p:spPr>
            <a:xfrm>
              <a:off x="3142487" y="2182367"/>
              <a:ext cx="646176" cy="646176"/>
            </a:xfrm>
            <a:prstGeom prst="rect">
              <a:avLst/>
            </a:prstGeom>
            <a:blipFill rotWithShape="1">
              <a:blip r:embed="rId22">
                <a:alphaModFix/>
              </a:blip>
              <a:stretch>
                <a:fillRect/>
              </a:stretch>
            </a:blip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94" name="Google Shape;94;p9"/>
            <p:cNvSpPr/>
            <p:nvPr/>
          </p:nvSpPr>
          <p:spPr>
            <a:xfrm>
              <a:off x="7397495" y="2170176"/>
              <a:ext cx="673607" cy="673607"/>
            </a:xfrm>
            <a:prstGeom prst="rect">
              <a:avLst/>
            </a:prstGeom>
            <a:blipFill rotWithShape="1">
              <a:blip r:embed="rId23">
                <a:alphaModFix/>
              </a:blip>
              <a:stretch>
                <a:fillRect/>
              </a:stretch>
            </a:blip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95" name="Google Shape;95;p9"/>
            <p:cNvSpPr/>
            <p:nvPr/>
          </p:nvSpPr>
          <p:spPr>
            <a:xfrm>
              <a:off x="1252727" y="2377439"/>
              <a:ext cx="496823" cy="429768"/>
            </a:xfrm>
            <a:prstGeom prst="rect">
              <a:avLst/>
            </a:prstGeom>
            <a:blipFill rotWithShape="1">
              <a:blip r:embed="rId24">
                <a:alphaModFix/>
              </a:blip>
              <a:stretch>
                <a:fillRect/>
              </a:stretch>
            </a:blip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96" name="Google Shape;96;p9"/>
            <p:cNvSpPr/>
            <p:nvPr/>
          </p:nvSpPr>
          <p:spPr>
            <a:xfrm>
              <a:off x="1786128" y="2380488"/>
              <a:ext cx="384048" cy="384048"/>
            </a:xfrm>
            <a:prstGeom prst="rect">
              <a:avLst/>
            </a:prstGeom>
            <a:blipFill rotWithShape="1">
              <a:blip r:embed="rId25">
                <a:alphaModFix/>
              </a:blip>
              <a:stretch>
                <a:fillRect/>
              </a:stretch>
            </a:blip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97" name="Google Shape;97;p9"/>
            <p:cNvSpPr/>
            <p:nvPr/>
          </p:nvSpPr>
          <p:spPr>
            <a:xfrm>
              <a:off x="7306056" y="76200"/>
              <a:ext cx="1740407" cy="1432560"/>
            </a:xfrm>
            <a:prstGeom prst="rect">
              <a:avLst/>
            </a:prstGeom>
            <a:blipFill rotWithShape="1">
              <a:blip r:embed="rId26">
                <a:alphaModFix/>
              </a:blip>
              <a:stretch>
                <a:fillRect/>
              </a:stretch>
            </a:blip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grpSp>
      <p:sp>
        <p:nvSpPr>
          <p:cNvPr id="98" name="Google Shape;98;p9"/>
          <p:cNvSpPr txBox="1">
            <a:spLocks noGrp="1"/>
          </p:cNvSpPr>
          <p:nvPr>
            <p:ph type="title"/>
          </p:nvPr>
        </p:nvSpPr>
        <p:spPr>
          <a:xfrm>
            <a:off x="508967" y="263482"/>
            <a:ext cx="7445587" cy="757767"/>
          </a:xfrm>
          <a:prstGeom prst="rect">
            <a:avLst/>
          </a:prstGeom>
          <a:noFill/>
          <a:ln>
            <a:noFill/>
          </a:ln>
        </p:spPr>
        <p:txBody>
          <a:bodyPr spcFirstLastPara="1" wrap="square" lIns="0" tIns="35533" rIns="0" bIns="0" anchor="t" anchorCtr="0">
            <a:noAutofit/>
          </a:bodyPr>
          <a:lstStyle/>
          <a:p>
            <a:pPr marL="16933" marR="6773">
              <a:lnSpc>
                <a:spcPct val="117222"/>
              </a:lnSpc>
            </a:pPr>
            <a:r>
              <a:rPr lang="en-US" sz="2400">
                <a:solidFill>
                  <a:srgbClr val="DB5E97"/>
                </a:solidFill>
                <a:latin typeface="Times New Roman"/>
                <a:ea typeface="Times New Roman"/>
                <a:cs typeface="Times New Roman"/>
                <a:sym typeface="Times New Roman"/>
              </a:rPr>
              <a:t>Kasha is a Direct-to-Consumer Ecommerce &amp; Insights Platform  Built for Low-Income Countries</a:t>
            </a:r>
            <a:endParaRPr sz="2400">
              <a:latin typeface="Times New Roman"/>
              <a:ea typeface="Times New Roman"/>
              <a:cs typeface="Times New Roman"/>
              <a:sym typeface="Times New Roman"/>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0"/>
          <p:cNvSpPr txBox="1">
            <a:spLocks noGrp="1"/>
          </p:cNvSpPr>
          <p:nvPr>
            <p:ph type="title"/>
          </p:nvPr>
        </p:nvSpPr>
        <p:spPr>
          <a:xfrm>
            <a:off x="610567" y="263481"/>
            <a:ext cx="3718560" cy="399627"/>
          </a:xfrm>
          <a:prstGeom prst="rect">
            <a:avLst/>
          </a:prstGeom>
          <a:noFill/>
          <a:ln>
            <a:noFill/>
          </a:ln>
        </p:spPr>
        <p:txBody>
          <a:bodyPr spcFirstLastPara="1" wrap="square" lIns="0" tIns="16933" rIns="0" bIns="0" anchor="t" anchorCtr="0">
            <a:noAutofit/>
          </a:bodyPr>
          <a:lstStyle/>
          <a:p>
            <a:pPr marL="16933"/>
            <a:r>
              <a:rPr lang="en-US" sz="2400">
                <a:solidFill>
                  <a:srgbClr val="DB5E97"/>
                </a:solidFill>
                <a:latin typeface="Times New Roman"/>
                <a:ea typeface="Times New Roman"/>
                <a:cs typeface="Times New Roman"/>
                <a:sym typeface="Times New Roman"/>
              </a:rPr>
              <a:t>How customers order on Kasha</a:t>
            </a:r>
            <a:endParaRPr sz="2400">
              <a:latin typeface="Times New Roman"/>
              <a:ea typeface="Times New Roman"/>
              <a:cs typeface="Times New Roman"/>
              <a:sym typeface="Times New Roman"/>
            </a:endParaRPr>
          </a:p>
        </p:txBody>
      </p:sp>
      <p:grpSp>
        <p:nvGrpSpPr>
          <p:cNvPr id="104" name="Google Shape;104;p10"/>
          <p:cNvGrpSpPr/>
          <p:nvPr/>
        </p:nvGrpSpPr>
        <p:grpSpPr>
          <a:xfrm>
            <a:off x="1227328" y="2255519"/>
            <a:ext cx="1357376" cy="2682239"/>
            <a:chOff x="920496" y="1691639"/>
            <a:chExt cx="1018032" cy="2011679"/>
          </a:xfrm>
        </p:grpSpPr>
        <p:sp>
          <p:nvSpPr>
            <p:cNvPr id="105" name="Google Shape;105;p10"/>
            <p:cNvSpPr/>
            <p:nvPr/>
          </p:nvSpPr>
          <p:spPr>
            <a:xfrm>
              <a:off x="920496" y="1691639"/>
              <a:ext cx="1018032" cy="2011679"/>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106" name="Google Shape;106;p10"/>
            <p:cNvSpPr/>
            <p:nvPr/>
          </p:nvSpPr>
          <p:spPr>
            <a:xfrm>
              <a:off x="1054608" y="1993391"/>
              <a:ext cx="768096" cy="679704"/>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grpSp>
      <p:sp>
        <p:nvSpPr>
          <p:cNvPr id="107" name="Google Shape;107;p10"/>
          <p:cNvSpPr txBox="1"/>
          <p:nvPr/>
        </p:nvSpPr>
        <p:spPr>
          <a:xfrm>
            <a:off x="1433602" y="1267968"/>
            <a:ext cx="2937087" cy="477520"/>
          </a:xfrm>
          <a:prstGeom prst="rect">
            <a:avLst/>
          </a:prstGeom>
          <a:noFill/>
          <a:ln>
            <a:noFill/>
          </a:ln>
        </p:spPr>
        <p:txBody>
          <a:bodyPr spcFirstLastPara="1" wrap="square" lIns="0" tIns="16933" rIns="0" bIns="0" anchor="t" anchorCtr="0">
            <a:noAutofit/>
          </a:bodyPr>
          <a:lstStyle/>
          <a:p>
            <a:pPr algn="ctr" defTabSz="1219170">
              <a:lnSpc>
                <a:spcPct val="119090"/>
              </a:lnSpc>
              <a:buClr>
                <a:srgbClr val="000000"/>
              </a:buClr>
            </a:pPr>
            <a:r>
              <a:rPr lang="en-US" sz="1467" kern="0">
                <a:solidFill>
                  <a:srgbClr val="000000"/>
                </a:solidFill>
                <a:latin typeface="Arial"/>
                <a:ea typeface="Arial"/>
                <a:cs typeface="Arial"/>
                <a:sym typeface="Arial"/>
              </a:rPr>
              <a:t>Basic Feature Phone</a:t>
            </a:r>
            <a:endParaRPr sz="1467" kern="0">
              <a:solidFill>
                <a:srgbClr val="000000"/>
              </a:solidFill>
              <a:latin typeface="Arial"/>
              <a:ea typeface="Arial"/>
              <a:cs typeface="Arial"/>
              <a:sym typeface="Arial"/>
            </a:endParaRPr>
          </a:p>
          <a:p>
            <a:pPr algn="ctr" defTabSz="1219170">
              <a:lnSpc>
                <a:spcPct val="119090"/>
              </a:lnSpc>
              <a:buClr>
                <a:srgbClr val="000000"/>
              </a:buClr>
            </a:pPr>
            <a:r>
              <a:rPr lang="en-US" sz="1467" kern="0">
                <a:solidFill>
                  <a:srgbClr val="000000"/>
                </a:solidFill>
                <a:latin typeface="Arial"/>
                <a:ea typeface="Arial"/>
                <a:cs typeface="Arial"/>
                <a:sym typeface="Arial"/>
              </a:rPr>
              <a:t>Dial *911# Rwanda or *308# Kenya</a:t>
            </a:r>
            <a:endParaRPr sz="1467" kern="0">
              <a:solidFill>
                <a:srgbClr val="000000"/>
              </a:solidFill>
              <a:latin typeface="Arial"/>
              <a:ea typeface="Arial"/>
              <a:cs typeface="Arial"/>
              <a:sym typeface="Arial"/>
            </a:endParaRPr>
          </a:p>
        </p:txBody>
      </p:sp>
      <p:sp>
        <p:nvSpPr>
          <p:cNvPr id="108" name="Google Shape;108;p10"/>
          <p:cNvSpPr txBox="1"/>
          <p:nvPr/>
        </p:nvSpPr>
        <p:spPr>
          <a:xfrm>
            <a:off x="1077192" y="5242561"/>
            <a:ext cx="3510280" cy="900007"/>
          </a:xfrm>
          <a:prstGeom prst="rect">
            <a:avLst/>
          </a:prstGeom>
          <a:noFill/>
          <a:ln>
            <a:noFill/>
          </a:ln>
        </p:spPr>
        <p:txBody>
          <a:bodyPr spcFirstLastPara="1" wrap="square" lIns="0" tIns="28767" rIns="0" bIns="0" anchor="t" anchorCtr="0">
            <a:noAutofit/>
          </a:bodyPr>
          <a:lstStyle/>
          <a:p>
            <a:pPr marL="16933" marR="6773" indent="16933" algn="just" defTabSz="1219170">
              <a:lnSpc>
                <a:spcPct val="94500"/>
              </a:lnSpc>
              <a:buClr>
                <a:srgbClr val="000000"/>
              </a:buClr>
            </a:pPr>
            <a:r>
              <a:rPr lang="en-US" sz="1467" kern="0">
                <a:solidFill>
                  <a:srgbClr val="000000"/>
                </a:solidFill>
                <a:latin typeface="Arial"/>
                <a:ea typeface="Arial"/>
                <a:cs typeface="Arial"/>
                <a:sym typeface="Arial"/>
              </a:rPr>
              <a:t>Internet access or smartphone not required  to browse through products, order and pay.  Toll free. Localized for multiple languages.</a:t>
            </a:r>
            <a:endParaRPr sz="1467" kern="0">
              <a:solidFill>
                <a:srgbClr val="000000"/>
              </a:solidFill>
              <a:latin typeface="Arial"/>
              <a:ea typeface="Arial"/>
              <a:cs typeface="Arial"/>
              <a:sym typeface="Arial"/>
            </a:endParaRPr>
          </a:p>
          <a:p>
            <a:pPr marL="721342" algn="just" defTabSz="1219170">
              <a:lnSpc>
                <a:spcPct val="117727"/>
              </a:lnSpc>
              <a:buClr>
                <a:srgbClr val="000000"/>
              </a:buClr>
            </a:pPr>
            <a:r>
              <a:rPr lang="en-US" sz="1467" kern="0">
                <a:solidFill>
                  <a:srgbClr val="000000"/>
                </a:solidFill>
                <a:latin typeface="Arial"/>
                <a:ea typeface="Arial"/>
                <a:cs typeface="Arial"/>
                <a:sym typeface="Arial"/>
              </a:rPr>
              <a:t>Multiple payment options.</a:t>
            </a:r>
            <a:endParaRPr sz="1467" kern="0">
              <a:solidFill>
                <a:srgbClr val="000000"/>
              </a:solidFill>
              <a:latin typeface="Arial"/>
              <a:ea typeface="Arial"/>
              <a:cs typeface="Arial"/>
              <a:sym typeface="Arial"/>
            </a:endParaRPr>
          </a:p>
        </p:txBody>
      </p:sp>
      <p:sp>
        <p:nvSpPr>
          <p:cNvPr id="109" name="Google Shape;109;p10"/>
          <p:cNvSpPr/>
          <p:nvPr/>
        </p:nvSpPr>
        <p:spPr>
          <a:xfrm>
            <a:off x="2682239" y="2731007"/>
            <a:ext cx="2056384" cy="184505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110" name="Google Shape;110;p10"/>
          <p:cNvSpPr/>
          <p:nvPr/>
        </p:nvSpPr>
        <p:spPr>
          <a:xfrm>
            <a:off x="5191844" y="1527878"/>
            <a:ext cx="0" cy="4721860"/>
          </a:xfrm>
          <a:custGeom>
            <a:avLst/>
            <a:gdLst/>
            <a:ahLst/>
            <a:cxnLst/>
            <a:rect l="l" t="t" r="r" b="b"/>
            <a:pathLst>
              <a:path w="120000" h="3541395" extrusionOk="0">
                <a:moveTo>
                  <a:pt x="0" y="0"/>
                </a:moveTo>
                <a:lnTo>
                  <a:pt x="0" y="3541202"/>
                </a:lnTo>
              </a:path>
            </a:pathLst>
          </a:custGeom>
          <a:noFill/>
          <a:ln w="19050" cap="flat" cmpd="sng">
            <a:solidFill>
              <a:srgbClr val="A5A5A5"/>
            </a:solidFill>
            <a:prstDash val="solid"/>
            <a:round/>
            <a:headEnd type="none" w="sm" len="sm"/>
            <a:tailEnd type="none" w="sm" len="sm"/>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111" name="Google Shape;111;p10"/>
          <p:cNvSpPr txBox="1"/>
          <p:nvPr/>
        </p:nvSpPr>
        <p:spPr>
          <a:xfrm>
            <a:off x="5965410" y="1267968"/>
            <a:ext cx="2054013" cy="477520"/>
          </a:xfrm>
          <a:prstGeom prst="rect">
            <a:avLst/>
          </a:prstGeom>
          <a:noFill/>
          <a:ln>
            <a:noFill/>
          </a:ln>
        </p:spPr>
        <p:txBody>
          <a:bodyPr spcFirstLastPara="1" wrap="square" lIns="0" tIns="27067" rIns="0" bIns="0" anchor="t" anchorCtr="0">
            <a:noAutofit/>
          </a:bodyPr>
          <a:lstStyle/>
          <a:p>
            <a:pPr marL="16933" marR="6773" indent="386070" defTabSz="1219170">
              <a:lnSpc>
                <a:spcPct val="118181"/>
              </a:lnSpc>
              <a:buClr>
                <a:srgbClr val="000000"/>
              </a:buClr>
            </a:pPr>
            <a:r>
              <a:rPr lang="en-US" sz="1467" kern="0">
                <a:solidFill>
                  <a:srgbClr val="000000"/>
                </a:solidFill>
                <a:latin typeface="Arial"/>
                <a:ea typeface="Arial"/>
                <a:cs typeface="Arial"/>
                <a:sym typeface="Arial"/>
              </a:rPr>
              <a:t>Kasha Website  Kasha.rw &amp; Kasha.co.ke</a:t>
            </a:r>
            <a:endParaRPr sz="1467" kern="0">
              <a:solidFill>
                <a:srgbClr val="000000"/>
              </a:solidFill>
              <a:latin typeface="Arial"/>
              <a:ea typeface="Arial"/>
              <a:cs typeface="Arial"/>
              <a:sym typeface="Arial"/>
            </a:endParaRPr>
          </a:p>
        </p:txBody>
      </p:sp>
      <p:sp>
        <p:nvSpPr>
          <p:cNvPr id="112" name="Google Shape;112;p10"/>
          <p:cNvSpPr/>
          <p:nvPr/>
        </p:nvSpPr>
        <p:spPr>
          <a:xfrm>
            <a:off x="5531104" y="1723137"/>
            <a:ext cx="2893568" cy="174751"/>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113" name="Google Shape;113;p10"/>
          <p:cNvSpPr txBox="1"/>
          <p:nvPr/>
        </p:nvSpPr>
        <p:spPr>
          <a:xfrm>
            <a:off x="10124287" y="1312671"/>
            <a:ext cx="600287" cy="257387"/>
          </a:xfrm>
          <a:prstGeom prst="rect">
            <a:avLst/>
          </a:prstGeom>
          <a:noFill/>
          <a:ln>
            <a:noFill/>
          </a:ln>
        </p:spPr>
        <p:txBody>
          <a:bodyPr spcFirstLastPara="1" wrap="square" lIns="0" tIns="16933" rIns="0" bIns="0" anchor="t" anchorCtr="0">
            <a:noAutofit/>
          </a:bodyPr>
          <a:lstStyle/>
          <a:p>
            <a:pPr marL="16933" defTabSz="1219170">
              <a:buClr>
                <a:srgbClr val="000000"/>
              </a:buClr>
            </a:pPr>
            <a:r>
              <a:rPr lang="en-US" sz="1467" kern="0">
                <a:solidFill>
                  <a:srgbClr val="000000"/>
                </a:solidFill>
                <a:latin typeface="Arial"/>
                <a:ea typeface="Arial"/>
                <a:cs typeface="Arial"/>
                <a:sym typeface="Arial"/>
              </a:rPr>
              <a:t>Mobile</a:t>
            </a:r>
            <a:endParaRPr sz="1467" kern="0">
              <a:solidFill>
                <a:srgbClr val="000000"/>
              </a:solidFill>
              <a:latin typeface="Arial"/>
              <a:ea typeface="Arial"/>
              <a:cs typeface="Arial"/>
              <a:sym typeface="Arial"/>
            </a:endParaRPr>
          </a:p>
        </p:txBody>
      </p:sp>
      <p:sp>
        <p:nvSpPr>
          <p:cNvPr id="114" name="Google Shape;114;p10"/>
          <p:cNvSpPr txBox="1"/>
          <p:nvPr/>
        </p:nvSpPr>
        <p:spPr>
          <a:xfrm>
            <a:off x="9365741" y="4003040"/>
            <a:ext cx="2045547" cy="701040"/>
          </a:xfrm>
          <a:prstGeom prst="rect">
            <a:avLst/>
          </a:prstGeom>
          <a:noFill/>
          <a:ln>
            <a:noFill/>
          </a:ln>
        </p:spPr>
        <p:txBody>
          <a:bodyPr spcFirstLastPara="1" wrap="square" lIns="0" tIns="27067" rIns="0" bIns="0" anchor="t" anchorCtr="0">
            <a:noAutofit/>
          </a:bodyPr>
          <a:lstStyle/>
          <a:p>
            <a:pPr marL="16933" marR="6773" indent="540160" defTabSz="1219170">
              <a:lnSpc>
                <a:spcPct val="118181"/>
              </a:lnSpc>
              <a:buClr>
                <a:srgbClr val="000000"/>
              </a:buClr>
            </a:pPr>
            <a:r>
              <a:rPr lang="en-US" sz="1467" kern="0">
                <a:solidFill>
                  <a:srgbClr val="000000"/>
                </a:solidFill>
                <a:latin typeface="Arial"/>
                <a:ea typeface="Arial"/>
                <a:cs typeface="Arial"/>
                <a:sym typeface="Arial"/>
              </a:rPr>
              <a:t>Call Center  Phone, SMS, WhatsApp</a:t>
            </a:r>
            <a:endParaRPr sz="1467" kern="0">
              <a:solidFill>
                <a:srgbClr val="000000"/>
              </a:solidFill>
              <a:latin typeface="Arial"/>
              <a:ea typeface="Arial"/>
              <a:cs typeface="Arial"/>
              <a:sym typeface="Arial"/>
            </a:endParaRPr>
          </a:p>
          <a:p>
            <a:pPr marL="399617" defTabSz="1219170">
              <a:lnSpc>
                <a:spcPct val="115909"/>
              </a:lnSpc>
              <a:buClr>
                <a:srgbClr val="000000"/>
              </a:buClr>
            </a:pPr>
            <a:r>
              <a:rPr lang="en-US" sz="1467" kern="0">
                <a:solidFill>
                  <a:srgbClr val="000000"/>
                </a:solidFill>
                <a:latin typeface="Arial"/>
                <a:ea typeface="Arial"/>
                <a:cs typeface="Arial"/>
                <a:sym typeface="Arial"/>
              </a:rPr>
              <a:t>&amp; Social Media</a:t>
            </a:r>
            <a:endParaRPr sz="1467" kern="0">
              <a:solidFill>
                <a:srgbClr val="000000"/>
              </a:solidFill>
              <a:latin typeface="Arial"/>
              <a:ea typeface="Arial"/>
              <a:cs typeface="Arial"/>
              <a:sym typeface="Arial"/>
            </a:endParaRPr>
          </a:p>
        </p:txBody>
      </p:sp>
      <p:grpSp>
        <p:nvGrpSpPr>
          <p:cNvPr id="115" name="Google Shape;115;p10"/>
          <p:cNvGrpSpPr/>
          <p:nvPr/>
        </p:nvGrpSpPr>
        <p:grpSpPr>
          <a:xfrm>
            <a:off x="5531105" y="2056384"/>
            <a:ext cx="2987039" cy="4076192"/>
            <a:chOff x="4148328" y="1542288"/>
            <a:chExt cx="2240279" cy="3057144"/>
          </a:xfrm>
        </p:grpSpPr>
        <p:sp>
          <p:nvSpPr>
            <p:cNvPr id="116" name="Google Shape;116;p10"/>
            <p:cNvSpPr/>
            <p:nvPr/>
          </p:nvSpPr>
          <p:spPr>
            <a:xfrm>
              <a:off x="4178808" y="1542288"/>
              <a:ext cx="2170176" cy="1469136"/>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117" name="Google Shape;117;p10"/>
            <p:cNvSpPr/>
            <p:nvPr/>
          </p:nvSpPr>
          <p:spPr>
            <a:xfrm>
              <a:off x="4148328" y="3051048"/>
              <a:ext cx="2170176" cy="758951"/>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118" name="Google Shape;118;p10"/>
            <p:cNvSpPr/>
            <p:nvPr/>
          </p:nvSpPr>
          <p:spPr>
            <a:xfrm>
              <a:off x="4148328" y="3779520"/>
              <a:ext cx="2240279" cy="819912"/>
            </a:xfrm>
            <a:prstGeom prst="rect">
              <a:avLst/>
            </a:prstGeom>
            <a:blipFill rotWithShape="1">
              <a:blip r:embed="rId9">
                <a:alphaModFix/>
              </a:blip>
              <a:stretch>
                <a:fillRect/>
              </a:stretch>
            </a:blip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grpSp>
      <p:grpSp>
        <p:nvGrpSpPr>
          <p:cNvPr id="119" name="Google Shape;119;p10"/>
          <p:cNvGrpSpPr/>
          <p:nvPr/>
        </p:nvGrpSpPr>
        <p:grpSpPr>
          <a:xfrm>
            <a:off x="9465056" y="4531360"/>
            <a:ext cx="2052320" cy="2007616"/>
            <a:chOff x="7098792" y="3398520"/>
            <a:chExt cx="1539240" cy="1505712"/>
          </a:xfrm>
        </p:grpSpPr>
        <p:sp>
          <p:nvSpPr>
            <p:cNvPr id="120" name="Google Shape;120;p10"/>
            <p:cNvSpPr/>
            <p:nvPr/>
          </p:nvSpPr>
          <p:spPr>
            <a:xfrm>
              <a:off x="7098792" y="3398520"/>
              <a:ext cx="1539240" cy="1505712"/>
            </a:xfrm>
            <a:prstGeom prst="rect">
              <a:avLst/>
            </a:prstGeom>
            <a:blipFill rotWithShape="1">
              <a:blip r:embed="rId10">
                <a:alphaModFix/>
              </a:blip>
              <a:stretch>
                <a:fillRect/>
              </a:stretch>
            </a:blip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121" name="Google Shape;121;p10"/>
            <p:cNvSpPr/>
            <p:nvPr/>
          </p:nvSpPr>
          <p:spPr>
            <a:xfrm>
              <a:off x="7440168" y="3742944"/>
              <a:ext cx="856487" cy="816863"/>
            </a:xfrm>
            <a:prstGeom prst="rect">
              <a:avLst/>
            </a:prstGeom>
            <a:blipFill rotWithShape="1">
              <a:blip r:embed="rId11">
                <a:alphaModFix/>
              </a:blip>
              <a:stretch>
                <a:fillRect/>
              </a:stretch>
            </a:blip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grpSp>
      <p:sp>
        <p:nvSpPr>
          <p:cNvPr id="122" name="Google Shape;122;p10"/>
          <p:cNvSpPr/>
          <p:nvPr/>
        </p:nvSpPr>
        <p:spPr>
          <a:xfrm>
            <a:off x="9864834" y="4931375"/>
            <a:ext cx="1253913" cy="1207347"/>
          </a:xfrm>
          <a:custGeom>
            <a:avLst/>
            <a:gdLst/>
            <a:ahLst/>
            <a:cxnLst/>
            <a:rect l="l" t="t" r="r" b="b"/>
            <a:pathLst>
              <a:path w="940434" h="905510" extrusionOk="0">
                <a:moveTo>
                  <a:pt x="178318" y="0"/>
                </a:moveTo>
                <a:lnTo>
                  <a:pt x="940300" y="0"/>
                </a:lnTo>
                <a:lnTo>
                  <a:pt x="940300" y="727182"/>
                </a:lnTo>
                <a:lnTo>
                  <a:pt x="926309" y="795282"/>
                </a:lnTo>
                <a:lnTo>
                  <a:pt x="887561" y="852761"/>
                </a:lnTo>
                <a:lnTo>
                  <a:pt x="830082" y="891508"/>
                </a:lnTo>
                <a:lnTo>
                  <a:pt x="761982" y="905500"/>
                </a:lnTo>
                <a:lnTo>
                  <a:pt x="0" y="905500"/>
                </a:lnTo>
                <a:lnTo>
                  <a:pt x="0" y="178318"/>
                </a:lnTo>
                <a:lnTo>
                  <a:pt x="3437" y="144216"/>
                </a:lnTo>
                <a:lnTo>
                  <a:pt x="30675" y="79479"/>
                </a:lnTo>
                <a:lnTo>
                  <a:pt x="79479" y="30675"/>
                </a:lnTo>
                <a:lnTo>
                  <a:pt x="144216" y="3437"/>
                </a:lnTo>
                <a:lnTo>
                  <a:pt x="178318" y="0"/>
                </a:lnTo>
                <a:close/>
              </a:path>
            </a:pathLst>
          </a:custGeom>
          <a:noFill/>
          <a:ln w="88900" cap="flat" cmpd="sng">
            <a:solidFill>
              <a:srgbClr val="FFFFFF"/>
            </a:solidFill>
            <a:prstDash val="solid"/>
            <a:round/>
            <a:headEnd type="none" w="sm" len="sm"/>
            <a:tailEnd type="none" w="sm" len="sm"/>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123" name="Google Shape;123;p10"/>
          <p:cNvSpPr/>
          <p:nvPr/>
        </p:nvSpPr>
        <p:spPr>
          <a:xfrm>
            <a:off x="9985247" y="1836929"/>
            <a:ext cx="808735" cy="1556511"/>
          </a:xfrm>
          <a:prstGeom prst="rect">
            <a:avLst/>
          </a:prstGeom>
          <a:blipFill rotWithShape="1">
            <a:blip r:embed="rId12">
              <a:alphaModFix/>
            </a:blip>
            <a:stretch>
              <a:fillRect/>
            </a:stretch>
          </a:blip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124" name="Google Shape;124;p10"/>
          <p:cNvSpPr/>
          <p:nvPr/>
        </p:nvSpPr>
        <p:spPr>
          <a:xfrm>
            <a:off x="8846565" y="1527878"/>
            <a:ext cx="0" cy="4721860"/>
          </a:xfrm>
          <a:custGeom>
            <a:avLst/>
            <a:gdLst/>
            <a:ahLst/>
            <a:cxnLst/>
            <a:rect l="l" t="t" r="r" b="b"/>
            <a:pathLst>
              <a:path w="120000" h="3541395" extrusionOk="0">
                <a:moveTo>
                  <a:pt x="0" y="0"/>
                </a:moveTo>
                <a:lnTo>
                  <a:pt x="0" y="3541202"/>
                </a:lnTo>
              </a:path>
            </a:pathLst>
          </a:custGeom>
          <a:noFill/>
          <a:ln w="19050" cap="flat" cmpd="sng">
            <a:solidFill>
              <a:srgbClr val="A5A5A5"/>
            </a:solidFill>
            <a:prstDash val="solid"/>
            <a:round/>
            <a:headEnd type="none" w="sm" len="sm"/>
            <a:tailEnd type="none" w="sm" len="sm"/>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1"/>
          <p:cNvSpPr txBox="1">
            <a:spLocks noGrp="1"/>
          </p:cNvSpPr>
          <p:nvPr>
            <p:ph type="title"/>
          </p:nvPr>
        </p:nvSpPr>
        <p:spPr>
          <a:xfrm>
            <a:off x="610567" y="263481"/>
            <a:ext cx="1978660" cy="399627"/>
          </a:xfrm>
          <a:prstGeom prst="rect">
            <a:avLst/>
          </a:prstGeom>
          <a:noFill/>
          <a:ln>
            <a:noFill/>
          </a:ln>
        </p:spPr>
        <p:txBody>
          <a:bodyPr spcFirstLastPara="1" wrap="square" lIns="0" tIns="16933" rIns="0" bIns="0" anchor="t" anchorCtr="0">
            <a:noAutofit/>
          </a:bodyPr>
          <a:lstStyle/>
          <a:p>
            <a:pPr marL="16933"/>
            <a:r>
              <a:rPr lang="en-US" sz="2400">
                <a:solidFill>
                  <a:srgbClr val="DB5E97"/>
                </a:solidFill>
                <a:latin typeface="Times New Roman"/>
                <a:ea typeface="Times New Roman"/>
                <a:cs typeface="Times New Roman"/>
                <a:sym typeface="Times New Roman"/>
              </a:rPr>
              <a:t>What Kasha sells</a:t>
            </a:r>
            <a:endParaRPr sz="2400">
              <a:latin typeface="Times New Roman"/>
              <a:ea typeface="Times New Roman"/>
              <a:cs typeface="Times New Roman"/>
              <a:sym typeface="Times New Roman"/>
            </a:endParaRPr>
          </a:p>
        </p:txBody>
      </p:sp>
      <p:sp>
        <p:nvSpPr>
          <p:cNvPr id="130" name="Google Shape;130;p11"/>
          <p:cNvSpPr txBox="1"/>
          <p:nvPr/>
        </p:nvSpPr>
        <p:spPr>
          <a:xfrm>
            <a:off x="898434" y="1154176"/>
            <a:ext cx="9792545" cy="1476587"/>
          </a:xfrm>
          <a:prstGeom prst="rect">
            <a:avLst/>
          </a:prstGeom>
          <a:noFill/>
          <a:ln>
            <a:noFill/>
          </a:ln>
        </p:spPr>
        <p:txBody>
          <a:bodyPr spcFirstLastPara="1" wrap="square" lIns="0" tIns="16933" rIns="0" bIns="0" anchor="t" anchorCtr="0">
            <a:noAutofit/>
          </a:bodyPr>
          <a:lstStyle/>
          <a:p>
            <a:pPr marL="414856" indent="-397923" defTabSz="1219170">
              <a:lnSpc>
                <a:spcPct val="114545"/>
              </a:lnSpc>
              <a:buClr>
                <a:srgbClr val="000000"/>
              </a:buClr>
              <a:buSzPts val="1100"/>
              <a:buFont typeface="Arial"/>
              <a:buChar char="●"/>
            </a:pPr>
            <a:r>
              <a:rPr lang="en-US" sz="1467" kern="0">
                <a:solidFill>
                  <a:srgbClr val="000000"/>
                </a:solidFill>
                <a:latin typeface="Arial"/>
                <a:ea typeface="Arial"/>
                <a:cs typeface="Arial"/>
                <a:sym typeface="Arial"/>
              </a:rPr>
              <a:t>Menstrual Care – wide variety from pads, tampons, cups, etc.</a:t>
            </a:r>
            <a:endParaRPr sz="1467" kern="0">
              <a:solidFill>
                <a:srgbClr val="000000"/>
              </a:solidFill>
              <a:latin typeface="Arial"/>
              <a:ea typeface="Arial"/>
              <a:cs typeface="Arial"/>
              <a:sym typeface="Arial"/>
            </a:endParaRPr>
          </a:p>
          <a:p>
            <a:pPr marL="414856" marR="6773" indent="-397923" defTabSz="1219170">
              <a:lnSpc>
                <a:spcPct val="109090"/>
              </a:lnSpc>
              <a:spcBef>
                <a:spcPts val="107"/>
              </a:spcBef>
              <a:buClr>
                <a:srgbClr val="000000"/>
              </a:buClr>
              <a:buSzPts val="1100"/>
              <a:buFont typeface="Arial"/>
              <a:buChar char="●"/>
            </a:pPr>
            <a:r>
              <a:rPr lang="en-US" sz="1467" kern="0">
                <a:solidFill>
                  <a:srgbClr val="000000"/>
                </a:solidFill>
                <a:latin typeface="Arial"/>
                <a:ea typeface="Arial"/>
                <a:cs typeface="Arial"/>
                <a:sym typeface="Arial"/>
              </a:rPr>
              <a:t>Pharmaceuticals – Selfcare products such as contraceptives, HIV Self-Tests, Pregnancy Tests, General OTC and  prescription medication</a:t>
            </a:r>
            <a:endParaRPr sz="1467" kern="0">
              <a:solidFill>
                <a:srgbClr val="000000"/>
              </a:solidFill>
              <a:latin typeface="Arial"/>
              <a:ea typeface="Arial"/>
              <a:cs typeface="Arial"/>
              <a:sym typeface="Arial"/>
            </a:endParaRPr>
          </a:p>
          <a:p>
            <a:pPr marL="414856" indent="-397923" defTabSz="1219170">
              <a:lnSpc>
                <a:spcPct val="101818"/>
              </a:lnSpc>
              <a:buClr>
                <a:srgbClr val="000000"/>
              </a:buClr>
              <a:buSzPts val="1100"/>
              <a:buFont typeface="Arial"/>
              <a:buChar char="●"/>
            </a:pPr>
            <a:r>
              <a:rPr lang="en-US" sz="1467" kern="0">
                <a:solidFill>
                  <a:srgbClr val="000000"/>
                </a:solidFill>
                <a:latin typeface="Arial"/>
                <a:ea typeface="Arial"/>
                <a:cs typeface="Arial"/>
                <a:sym typeface="Arial"/>
              </a:rPr>
              <a:t>Personal Care - lotions, soaps, face and hair products</a:t>
            </a:r>
            <a:endParaRPr sz="1467" kern="0">
              <a:solidFill>
                <a:srgbClr val="000000"/>
              </a:solidFill>
              <a:latin typeface="Arial"/>
              <a:ea typeface="Arial"/>
              <a:cs typeface="Arial"/>
              <a:sym typeface="Arial"/>
            </a:endParaRPr>
          </a:p>
          <a:p>
            <a:pPr marL="414856" indent="-397923" defTabSz="1219170">
              <a:lnSpc>
                <a:spcPct val="109090"/>
              </a:lnSpc>
              <a:buClr>
                <a:srgbClr val="000000"/>
              </a:buClr>
              <a:buSzPts val="1100"/>
              <a:buFont typeface="Arial"/>
              <a:buChar char="●"/>
            </a:pPr>
            <a:r>
              <a:rPr lang="en-US" sz="1467" kern="0">
                <a:solidFill>
                  <a:srgbClr val="000000"/>
                </a:solidFill>
                <a:latin typeface="Arial"/>
                <a:ea typeface="Arial"/>
                <a:cs typeface="Arial"/>
                <a:sym typeface="Arial"/>
              </a:rPr>
              <a:t>Mom &amp; Baby Care – Pregnancy related, Diapers, Nursing support, etc.</a:t>
            </a:r>
            <a:endParaRPr sz="1467" kern="0">
              <a:solidFill>
                <a:srgbClr val="000000"/>
              </a:solidFill>
              <a:latin typeface="Arial"/>
              <a:ea typeface="Arial"/>
              <a:cs typeface="Arial"/>
              <a:sym typeface="Arial"/>
            </a:endParaRPr>
          </a:p>
          <a:p>
            <a:pPr marL="414856" indent="-397923" defTabSz="1219170">
              <a:lnSpc>
                <a:spcPct val="109090"/>
              </a:lnSpc>
              <a:buClr>
                <a:srgbClr val="000000"/>
              </a:buClr>
              <a:buSzPts val="1100"/>
              <a:buFont typeface="Arial"/>
              <a:buChar char="●"/>
            </a:pPr>
            <a:r>
              <a:rPr lang="en-US" sz="1467" kern="0">
                <a:solidFill>
                  <a:srgbClr val="000000"/>
                </a:solidFill>
                <a:latin typeface="Arial"/>
                <a:ea typeface="Arial"/>
                <a:cs typeface="Arial"/>
                <a:sym typeface="Arial"/>
              </a:rPr>
              <a:t>Beauty and Make-up Products</a:t>
            </a:r>
            <a:endParaRPr sz="1467" kern="0">
              <a:solidFill>
                <a:srgbClr val="000000"/>
              </a:solidFill>
              <a:latin typeface="Arial"/>
              <a:ea typeface="Arial"/>
              <a:cs typeface="Arial"/>
              <a:sym typeface="Arial"/>
            </a:endParaRPr>
          </a:p>
          <a:p>
            <a:pPr marL="414856" indent="-397923" defTabSz="1219170">
              <a:lnSpc>
                <a:spcPct val="114545"/>
              </a:lnSpc>
              <a:buClr>
                <a:srgbClr val="000000"/>
              </a:buClr>
              <a:buSzPts val="1100"/>
              <a:buFont typeface="Arial"/>
              <a:buChar char="●"/>
            </a:pPr>
            <a:r>
              <a:rPr lang="en-US" sz="1467" kern="0">
                <a:solidFill>
                  <a:srgbClr val="000000"/>
                </a:solidFill>
                <a:latin typeface="Arial"/>
                <a:ea typeface="Arial"/>
                <a:cs typeface="Arial"/>
                <a:sym typeface="Arial"/>
              </a:rPr>
              <a:t>We also offer Telemedicine phone consultations with registered nurses and doctors</a:t>
            </a:r>
            <a:endParaRPr sz="1467" kern="0">
              <a:solidFill>
                <a:srgbClr val="000000"/>
              </a:solidFill>
              <a:latin typeface="Arial"/>
              <a:ea typeface="Arial"/>
              <a:cs typeface="Arial"/>
              <a:sym typeface="Arial"/>
            </a:endParaRPr>
          </a:p>
        </p:txBody>
      </p:sp>
      <p:sp>
        <p:nvSpPr>
          <p:cNvPr id="131" name="Google Shape;131;p11"/>
          <p:cNvSpPr/>
          <p:nvPr/>
        </p:nvSpPr>
        <p:spPr>
          <a:xfrm>
            <a:off x="2452167" y="2630796"/>
            <a:ext cx="6728069" cy="419176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2"/>
          <p:cNvSpPr txBox="1">
            <a:spLocks noGrp="1"/>
          </p:cNvSpPr>
          <p:nvPr>
            <p:ph type="title"/>
          </p:nvPr>
        </p:nvSpPr>
        <p:spPr>
          <a:xfrm>
            <a:off x="610567" y="263467"/>
            <a:ext cx="4545600" cy="399600"/>
          </a:xfrm>
          <a:prstGeom prst="rect">
            <a:avLst/>
          </a:prstGeom>
          <a:noFill/>
          <a:ln>
            <a:noFill/>
          </a:ln>
        </p:spPr>
        <p:txBody>
          <a:bodyPr spcFirstLastPara="1" wrap="square" lIns="0" tIns="16933" rIns="0" bIns="0" anchor="t" anchorCtr="0">
            <a:noAutofit/>
          </a:bodyPr>
          <a:lstStyle/>
          <a:p>
            <a:pPr marL="16933"/>
            <a:r>
              <a:rPr lang="en-US" sz="2400">
                <a:solidFill>
                  <a:srgbClr val="DB5E97"/>
                </a:solidFill>
                <a:latin typeface="Times New Roman"/>
                <a:ea typeface="Times New Roman"/>
                <a:cs typeface="Times New Roman"/>
                <a:sym typeface="Times New Roman"/>
              </a:rPr>
              <a:t>Popular self care products</a:t>
            </a:r>
            <a:endParaRPr sz="2400">
              <a:latin typeface="Times New Roman"/>
              <a:ea typeface="Times New Roman"/>
              <a:cs typeface="Times New Roman"/>
              <a:sym typeface="Times New Roman"/>
            </a:endParaRPr>
          </a:p>
        </p:txBody>
      </p:sp>
      <p:sp>
        <p:nvSpPr>
          <p:cNvPr id="137" name="Google Shape;137;p12"/>
          <p:cNvSpPr txBox="1"/>
          <p:nvPr/>
        </p:nvSpPr>
        <p:spPr>
          <a:xfrm>
            <a:off x="898433" y="1154167"/>
            <a:ext cx="5594000" cy="4128000"/>
          </a:xfrm>
          <a:prstGeom prst="rect">
            <a:avLst/>
          </a:prstGeom>
          <a:noFill/>
          <a:ln>
            <a:noFill/>
          </a:ln>
        </p:spPr>
        <p:txBody>
          <a:bodyPr spcFirstLastPara="1" wrap="square" lIns="0" tIns="16933" rIns="0" bIns="0" anchor="t" anchorCtr="0">
            <a:noAutofit/>
          </a:bodyPr>
          <a:lstStyle/>
          <a:p>
            <a:pPr defTabSz="1219170">
              <a:lnSpc>
                <a:spcPct val="114545"/>
              </a:lnSpc>
              <a:buClr>
                <a:srgbClr val="000000"/>
              </a:buClr>
            </a:pPr>
            <a:r>
              <a:rPr lang="en-US" sz="1467" b="1" kern="0">
                <a:solidFill>
                  <a:srgbClr val="000000"/>
                </a:solidFill>
                <a:latin typeface="Arial"/>
                <a:cs typeface="Arial"/>
                <a:sym typeface="Arial"/>
              </a:rPr>
              <a:t>Popular self care products</a:t>
            </a:r>
            <a:endParaRPr sz="1467" b="1" kern="0">
              <a:solidFill>
                <a:srgbClr val="000000"/>
              </a:solidFill>
              <a:latin typeface="Arial"/>
              <a:cs typeface="Arial"/>
              <a:sym typeface="Arial"/>
            </a:endParaRPr>
          </a:p>
          <a:p>
            <a:pPr defTabSz="1219170">
              <a:lnSpc>
                <a:spcPct val="114545"/>
              </a:lnSpc>
              <a:buClr>
                <a:srgbClr val="000000"/>
              </a:buClr>
            </a:pPr>
            <a:endParaRPr sz="1467" b="1" kern="0">
              <a:solidFill>
                <a:srgbClr val="000000"/>
              </a:solidFill>
              <a:latin typeface="Arial"/>
              <a:cs typeface="Arial"/>
              <a:sym typeface="Arial"/>
            </a:endParaRPr>
          </a:p>
          <a:p>
            <a:pPr marL="414856" indent="-397923" defTabSz="1219170">
              <a:lnSpc>
                <a:spcPct val="114545"/>
              </a:lnSpc>
              <a:buClr>
                <a:srgbClr val="000000"/>
              </a:buClr>
              <a:buSzPts val="1100"/>
              <a:buFont typeface="Arial"/>
              <a:buChar char="●"/>
            </a:pPr>
            <a:r>
              <a:rPr lang="en-US" sz="1467" kern="0">
                <a:solidFill>
                  <a:srgbClr val="000000"/>
                </a:solidFill>
                <a:latin typeface="Arial"/>
                <a:ea typeface="Arial"/>
                <a:cs typeface="Arial"/>
                <a:sym typeface="Arial"/>
              </a:rPr>
              <a:t>Menstrual Care – wide variety from pads, tampons, cups, etc.</a:t>
            </a:r>
            <a:endParaRPr sz="1467" kern="0">
              <a:solidFill>
                <a:srgbClr val="000000"/>
              </a:solidFill>
              <a:latin typeface="Arial"/>
              <a:ea typeface="Arial"/>
              <a:cs typeface="Arial"/>
              <a:sym typeface="Arial"/>
            </a:endParaRPr>
          </a:p>
          <a:p>
            <a:pPr marL="414856" indent="-397923" defTabSz="1219170">
              <a:lnSpc>
                <a:spcPct val="114545"/>
              </a:lnSpc>
              <a:buClr>
                <a:srgbClr val="000000"/>
              </a:buClr>
              <a:buSzPts val="1100"/>
              <a:buFont typeface="Arial"/>
              <a:buChar char="●"/>
            </a:pPr>
            <a:r>
              <a:rPr lang="en-US" sz="1467" kern="0">
                <a:solidFill>
                  <a:srgbClr val="000000"/>
                </a:solidFill>
                <a:latin typeface="Arial"/>
                <a:cs typeface="Arial"/>
                <a:sym typeface="Arial"/>
              </a:rPr>
              <a:t>Soaps and lotions</a:t>
            </a:r>
            <a:endParaRPr sz="1467" kern="0">
              <a:solidFill>
                <a:srgbClr val="000000"/>
              </a:solidFill>
              <a:latin typeface="Arial"/>
              <a:cs typeface="Arial"/>
              <a:sym typeface="Arial"/>
            </a:endParaRPr>
          </a:p>
          <a:p>
            <a:pPr marL="414856" indent="-397923" defTabSz="1219170">
              <a:lnSpc>
                <a:spcPct val="114545"/>
              </a:lnSpc>
              <a:buClr>
                <a:srgbClr val="000000"/>
              </a:buClr>
              <a:buSzPts val="1100"/>
              <a:buFont typeface="Arial"/>
              <a:buChar char="●"/>
            </a:pPr>
            <a:r>
              <a:rPr lang="en-US" sz="1467" kern="0">
                <a:solidFill>
                  <a:srgbClr val="000000"/>
                </a:solidFill>
                <a:latin typeface="Arial"/>
                <a:cs typeface="Arial"/>
                <a:sym typeface="Arial"/>
              </a:rPr>
              <a:t>Contraceptives such as emergency contraceptives, condoms</a:t>
            </a:r>
            <a:endParaRPr sz="1467" kern="0">
              <a:solidFill>
                <a:srgbClr val="000000"/>
              </a:solidFill>
              <a:latin typeface="Arial"/>
              <a:cs typeface="Arial"/>
              <a:sym typeface="Arial"/>
            </a:endParaRPr>
          </a:p>
          <a:p>
            <a:pPr marL="414856" indent="-397923" defTabSz="1219170">
              <a:lnSpc>
                <a:spcPct val="114545"/>
              </a:lnSpc>
              <a:buClr>
                <a:srgbClr val="000000"/>
              </a:buClr>
              <a:buSzPts val="1100"/>
              <a:buFont typeface="Arial"/>
              <a:buChar char="●"/>
            </a:pPr>
            <a:r>
              <a:rPr lang="en-US" sz="1467" kern="0">
                <a:solidFill>
                  <a:srgbClr val="000000"/>
                </a:solidFill>
                <a:latin typeface="Arial"/>
                <a:cs typeface="Arial"/>
                <a:sym typeface="Arial"/>
              </a:rPr>
              <a:t>HIV self-tests</a:t>
            </a:r>
            <a:endParaRPr sz="1467" kern="0">
              <a:solidFill>
                <a:srgbClr val="000000"/>
              </a:solidFill>
              <a:latin typeface="Arial"/>
              <a:cs typeface="Arial"/>
              <a:sym typeface="Arial"/>
            </a:endParaRPr>
          </a:p>
          <a:p>
            <a:pPr marL="414856" indent="-397923" defTabSz="1219170">
              <a:lnSpc>
                <a:spcPct val="114545"/>
              </a:lnSpc>
              <a:buClr>
                <a:srgbClr val="000000"/>
              </a:buClr>
              <a:buSzPts val="1100"/>
              <a:buFont typeface="Arial"/>
              <a:buChar char="●"/>
            </a:pPr>
            <a:r>
              <a:rPr lang="en-US" sz="1467" kern="0">
                <a:solidFill>
                  <a:srgbClr val="000000"/>
                </a:solidFill>
                <a:latin typeface="Arial"/>
                <a:cs typeface="Arial"/>
                <a:sym typeface="Arial"/>
              </a:rPr>
              <a:t>Pregnancy tests</a:t>
            </a:r>
            <a:endParaRPr sz="1467" kern="0">
              <a:solidFill>
                <a:srgbClr val="000000"/>
              </a:solidFill>
              <a:latin typeface="Arial"/>
              <a:cs typeface="Arial"/>
              <a:sym typeface="Arial"/>
            </a:endParaRPr>
          </a:p>
          <a:p>
            <a:pPr marL="609585" defTabSz="1219170">
              <a:lnSpc>
                <a:spcPct val="114545"/>
              </a:lnSpc>
              <a:buClr>
                <a:srgbClr val="000000"/>
              </a:buClr>
            </a:pPr>
            <a:endParaRPr sz="1467" kern="0">
              <a:solidFill>
                <a:srgbClr val="000000"/>
              </a:solidFill>
              <a:latin typeface="Arial"/>
              <a:cs typeface="Arial"/>
              <a:sym typeface="Arial"/>
            </a:endParaRPr>
          </a:p>
        </p:txBody>
      </p:sp>
      <p:sp>
        <p:nvSpPr>
          <p:cNvPr id="138" name="Google Shape;138;p12"/>
          <p:cNvSpPr txBox="1"/>
          <p:nvPr/>
        </p:nvSpPr>
        <p:spPr>
          <a:xfrm>
            <a:off x="7828700" y="1154167"/>
            <a:ext cx="3084400" cy="2534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US" sz="1467" b="1" kern="0">
                <a:solidFill>
                  <a:srgbClr val="000000"/>
                </a:solidFill>
                <a:latin typeface="Arial"/>
                <a:cs typeface="Arial"/>
                <a:sym typeface="Arial"/>
              </a:rPr>
              <a:t>What more?</a:t>
            </a:r>
            <a:endParaRPr sz="1467" b="1" kern="0">
              <a:solidFill>
                <a:srgbClr val="000000"/>
              </a:solidFill>
              <a:latin typeface="Arial"/>
              <a:cs typeface="Arial"/>
              <a:sym typeface="Arial"/>
            </a:endParaRPr>
          </a:p>
          <a:p>
            <a:pPr marL="609585" indent="-397923" defTabSz="1219170">
              <a:buClr>
                <a:srgbClr val="000000"/>
              </a:buClr>
              <a:buSzPts val="1100"/>
              <a:buFont typeface="Arial"/>
              <a:buChar char="●"/>
            </a:pPr>
            <a:r>
              <a:rPr lang="en-US" sz="1467" kern="0">
                <a:solidFill>
                  <a:srgbClr val="000000"/>
                </a:solidFill>
                <a:latin typeface="Arial"/>
                <a:cs typeface="Arial"/>
                <a:sym typeface="Arial"/>
              </a:rPr>
              <a:t>Information</a:t>
            </a:r>
            <a:endParaRPr sz="1467" kern="0">
              <a:solidFill>
                <a:srgbClr val="000000"/>
              </a:solidFill>
              <a:latin typeface="Arial"/>
              <a:cs typeface="Arial"/>
              <a:sym typeface="Arial"/>
            </a:endParaRPr>
          </a:p>
          <a:p>
            <a:pPr marL="609585" indent="-397923" defTabSz="1219170">
              <a:buClr>
                <a:srgbClr val="000000"/>
              </a:buClr>
              <a:buSzPts val="1100"/>
              <a:buFont typeface="Arial"/>
              <a:buChar char="●"/>
            </a:pPr>
            <a:r>
              <a:rPr lang="en-US" sz="1467" kern="0">
                <a:solidFill>
                  <a:srgbClr val="000000"/>
                </a:solidFill>
                <a:latin typeface="Arial"/>
                <a:cs typeface="Arial"/>
                <a:sym typeface="Arial"/>
              </a:rPr>
              <a:t>Packaging</a:t>
            </a:r>
            <a:endParaRPr sz="1467" kern="0">
              <a:solidFill>
                <a:srgbClr val="000000"/>
              </a:solidFill>
              <a:latin typeface="Arial"/>
              <a:cs typeface="Arial"/>
              <a:sym typeface="Arial"/>
            </a:endParaRPr>
          </a:p>
          <a:p>
            <a:pPr marL="609585" indent="-397923" defTabSz="1219170">
              <a:buClr>
                <a:srgbClr val="000000"/>
              </a:buClr>
              <a:buSzPts val="1100"/>
              <a:buFont typeface="Arial"/>
              <a:buChar char="●"/>
            </a:pPr>
            <a:r>
              <a:rPr lang="en-US" sz="1467" kern="0">
                <a:solidFill>
                  <a:srgbClr val="000000"/>
                </a:solidFill>
                <a:latin typeface="Arial"/>
                <a:cs typeface="Arial"/>
                <a:sym typeface="Arial"/>
              </a:rPr>
              <a:t>Last mile delivery</a:t>
            </a:r>
            <a:endParaRPr sz="1467" kern="0">
              <a:solidFill>
                <a:srgbClr val="000000"/>
              </a:solidFill>
              <a:latin typeface="Arial"/>
              <a:cs typeface="Arial"/>
              <a:sym typeface="Arial"/>
            </a:endParaRPr>
          </a:p>
          <a:p>
            <a:pPr marL="609585" indent="-397923" defTabSz="1219170">
              <a:buClr>
                <a:srgbClr val="000000"/>
              </a:buClr>
              <a:buSzPts val="1100"/>
              <a:buFont typeface="Arial"/>
              <a:buChar char="●"/>
            </a:pPr>
            <a:r>
              <a:rPr lang="en-US" sz="1467" kern="0">
                <a:solidFill>
                  <a:srgbClr val="000000"/>
                </a:solidFill>
                <a:latin typeface="Arial"/>
                <a:cs typeface="Arial"/>
                <a:sym typeface="Arial"/>
              </a:rPr>
              <a:t>Variety of products</a:t>
            </a:r>
            <a:endParaRPr sz="1467" kern="0">
              <a:solidFill>
                <a:srgbClr val="000000"/>
              </a:solidFill>
              <a:latin typeface="Arial"/>
              <a:cs typeface="Arial"/>
              <a:sym typeface="Arial"/>
            </a:endParaRPr>
          </a:p>
          <a:p>
            <a:pPr marL="609585" indent="-397923" defTabSz="1219170">
              <a:buClr>
                <a:srgbClr val="000000"/>
              </a:buClr>
              <a:buSzPts val="1100"/>
              <a:buFont typeface="Arial"/>
              <a:buChar char="●"/>
            </a:pPr>
            <a:r>
              <a:rPr lang="en-US" sz="1467" kern="0">
                <a:solidFill>
                  <a:srgbClr val="000000"/>
                </a:solidFill>
                <a:latin typeface="Arial"/>
                <a:cs typeface="Arial"/>
                <a:sym typeface="Arial"/>
              </a:rPr>
              <a:t>Affordable price for low and middle income communities</a:t>
            </a:r>
            <a:endParaRPr sz="1467" kern="0">
              <a:solidFill>
                <a:srgbClr val="000000"/>
              </a:solidFill>
              <a:latin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142"/>
        <p:cNvGrpSpPr/>
        <p:nvPr/>
      </p:nvGrpSpPr>
      <p:grpSpPr>
        <a:xfrm>
          <a:off x="0" y="0"/>
          <a:ext cx="0" cy="0"/>
          <a:chOff x="0" y="0"/>
          <a:chExt cx="0" cy="0"/>
        </a:xfrm>
      </p:grpSpPr>
      <p:sp>
        <p:nvSpPr>
          <p:cNvPr id="143" name="Google Shape;143;p13"/>
          <p:cNvSpPr/>
          <p:nvPr/>
        </p:nvSpPr>
        <p:spPr>
          <a:xfrm>
            <a:off x="621692" y="966740"/>
            <a:ext cx="242147" cy="0"/>
          </a:xfrm>
          <a:custGeom>
            <a:avLst/>
            <a:gdLst/>
            <a:ahLst/>
            <a:cxnLst/>
            <a:rect l="l" t="t" r="r" b="b"/>
            <a:pathLst>
              <a:path w="181609" h="120000" extrusionOk="0">
                <a:moveTo>
                  <a:pt x="0" y="0"/>
                </a:moveTo>
                <a:lnTo>
                  <a:pt x="181500" y="0"/>
                </a:lnTo>
              </a:path>
            </a:pathLst>
          </a:custGeom>
          <a:noFill/>
          <a:ln w="25400" cap="flat" cmpd="sng">
            <a:solidFill>
              <a:srgbClr val="929292"/>
            </a:solidFill>
            <a:prstDash val="solid"/>
            <a:round/>
            <a:headEnd type="none" w="sm" len="sm"/>
            <a:tailEnd type="none" w="sm" len="sm"/>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144" name="Google Shape;144;p13"/>
          <p:cNvSpPr txBox="1"/>
          <p:nvPr/>
        </p:nvSpPr>
        <p:spPr>
          <a:xfrm>
            <a:off x="610567" y="263481"/>
            <a:ext cx="6210300" cy="399627"/>
          </a:xfrm>
          <a:prstGeom prst="rect">
            <a:avLst/>
          </a:prstGeom>
          <a:noFill/>
          <a:ln>
            <a:noFill/>
          </a:ln>
        </p:spPr>
        <p:txBody>
          <a:bodyPr spcFirstLastPara="1" wrap="square" lIns="0" tIns="16933" rIns="0" bIns="0" anchor="t" anchorCtr="0">
            <a:noAutofit/>
          </a:bodyPr>
          <a:lstStyle/>
          <a:p>
            <a:pPr marL="16933" defTabSz="1219170">
              <a:buClr>
                <a:srgbClr val="000000"/>
              </a:buClr>
            </a:pPr>
            <a:r>
              <a:rPr lang="en-US" sz="2400" kern="0">
                <a:solidFill>
                  <a:srgbClr val="DB5E97"/>
                </a:solidFill>
                <a:latin typeface="Times New Roman"/>
                <a:ea typeface="Times New Roman"/>
                <a:cs typeface="Times New Roman"/>
                <a:sym typeface="Times New Roman"/>
              </a:rPr>
              <a:t>Kasha’s prescription pharmaceutical ordering process</a:t>
            </a:r>
            <a:endParaRPr sz="2400" kern="0">
              <a:solidFill>
                <a:srgbClr val="000000"/>
              </a:solidFill>
              <a:latin typeface="Times New Roman"/>
              <a:ea typeface="Times New Roman"/>
              <a:cs typeface="Times New Roman"/>
              <a:sym typeface="Times New Roman"/>
            </a:endParaRPr>
          </a:p>
        </p:txBody>
      </p:sp>
      <p:sp>
        <p:nvSpPr>
          <p:cNvPr id="145" name="Google Shape;145;p13"/>
          <p:cNvSpPr/>
          <p:nvPr/>
        </p:nvSpPr>
        <p:spPr>
          <a:xfrm>
            <a:off x="564896" y="1784096"/>
            <a:ext cx="10887456" cy="3938016"/>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4"/>
          <p:cNvSpPr txBox="1">
            <a:spLocks noGrp="1"/>
          </p:cNvSpPr>
          <p:nvPr>
            <p:ph type="title"/>
          </p:nvPr>
        </p:nvSpPr>
        <p:spPr>
          <a:xfrm>
            <a:off x="610567" y="263481"/>
            <a:ext cx="6761480" cy="399627"/>
          </a:xfrm>
          <a:prstGeom prst="rect">
            <a:avLst/>
          </a:prstGeom>
          <a:noFill/>
          <a:ln>
            <a:noFill/>
          </a:ln>
        </p:spPr>
        <p:txBody>
          <a:bodyPr spcFirstLastPara="1" wrap="square" lIns="0" tIns="16933" rIns="0" bIns="0" anchor="t" anchorCtr="0">
            <a:noAutofit/>
          </a:bodyPr>
          <a:lstStyle/>
          <a:p>
            <a:pPr marL="16933"/>
            <a:r>
              <a:rPr lang="en-US" sz="2400">
                <a:solidFill>
                  <a:srgbClr val="DB5E97"/>
                </a:solidFill>
                <a:latin typeface="Times New Roman"/>
                <a:ea typeface="Times New Roman"/>
                <a:cs typeface="Times New Roman"/>
                <a:sym typeface="Times New Roman"/>
              </a:rPr>
              <a:t>Last mile delivery - How Kasha delivers to urban and rural</a:t>
            </a:r>
            <a:endParaRPr sz="2400">
              <a:latin typeface="Times New Roman"/>
              <a:ea typeface="Times New Roman"/>
              <a:cs typeface="Times New Roman"/>
              <a:sym typeface="Times New Roman"/>
            </a:endParaRPr>
          </a:p>
        </p:txBody>
      </p:sp>
      <p:sp>
        <p:nvSpPr>
          <p:cNvPr id="151" name="Google Shape;151;p14"/>
          <p:cNvSpPr txBox="1"/>
          <p:nvPr/>
        </p:nvSpPr>
        <p:spPr>
          <a:xfrm>
            <a:off x="1840247" y="1556512"/>
            <a:ext cx="1341120" cy="257387"/>
          </a:xfrm>
          <a:prstGeom prst="rect">
            <a:avLst/>
          </a:prstGeom>
          <a:noFill/>
          <a:ln>
            <a:noFill/>
          </a:ln>
        </p:spPr>
        <p:txBody>
          <a:bodyPr spcFirstLastPara="1" wrap="square" lIns="0" tIns="16933" rIns="0" bIns="0" anchor="t" anchorCtr="0">
            <a:noAutofit/>
          </a:bodyPr>
          <a:lstStyle/>
          <a:p>
            <a:pPr marL="16933" defTabSz="1219170">
              <a:buClr>
                <a:srgbClr val="000000"/>
              </a:buClr>
            </a:pPr>
            <a:r>
              <a:rPr lang="en-US" sz="1467" b="1" kern="0">
                <a:solidFill>
                  <a:srgbClr val="000000"/>
                </a:solidFill>
                <a:latin typeface="Arial"/>
                <a:ea typeface="Arial"/>
                <a:cs typeface="Arial"/>
                <a:sym typeface="Arial"/>
              </a:rPr>
              <a:t>Direct Delivery</a:t>
            </a:r>
            <a:endParaRPr sz="1467" kern="0">
              <a:solidFill>
                <a:srgbClr val="000000"/>
              </a:solidFill>
              <a:latin typeface="Arial"/>
              <a:ea typeface="Arial"/>
              <a:cs typeface="Arial"/>
              <a:sym typeface="Arial"/>
            </a:endParaRPr>
          </a:p>
        </p:txBody>
      </p:sp>
      <p:sp>
        <p:nvSpPr>
          <p:cNvPr id="152" name="Google Shape;152;p14"/>
          <p:cNvSpPr/>
          <p:nvPr/>
        </p:nvSpPr>
        <p:spPr>
          <a:xfrm>
            <a:off x="4561517" y="1430630"/>
            <a:ext cx="0" cy="4530513"/>
          </a:xfrm>
          <a:custGeom>
            <a:avLst/>
            <a:gdLst/>
            <a:ahLst/>
            <a:cxnLst/>
            <a:rect l="l" t="t" r="r" b="b"/>
            <a:pathLst>
              <a:path w="120000" h="3397885" extrusionOk="0">
                <a:moveTo>
                  <a:pt x="0" y="0"/>
                </a:moveTo>
                <a:lnTo>
                  <a:pt x="0" y="3397501"/>
                </a:lnTo>
              </a:path>
            </a:pathLst>
          </a:custGeom>
          <a:noFill/>
          <a:ln w="19050" cap="flat" cmpd="sng">
            <a:solidFill>
              <a:srgbClr val="A5A5A5"/>
            </a:solidFill>
            <a:prstDash val="solid"/>
            <a:round/>
            <a:headEnd type="none" w="sm" len="sm"/>
            <a:tailEnd type="none" w="sm" len="sm"/>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153" name="Google Shape;153;p14"/>
          <p:cNvSpPr txBox="1"/>
          <p:nvPr/>
        </p:nvSpPr>
        <p:spPr>
          <a:xfrm>
            <a:off x="2385127" y="5401056"/>
            <a:ext cx="977053" cy="257387"/>
          </a:xfrm>
          <a:prstGeom prst="rect">
            <a:avLst/>
          </a:prstGeom>
          <a:noFill/>
          <a:ln>
            <a:noFill/>
          </a:ln>
        </p:spPr>
        <p:txBody>
          <a:bodyPr spcFirstLastPara="1" wrap="square" lIns="0" tIns="16933" rIns="0" bIns="0" anchor="t" anchorCtr="0">
            <a:noAutofit/>
          </a:bodyPr>
          <a:lstStyle/>
          <a:p>
            <a:pPr marL="16933" defTabSz="1219170">
              <a:buClr>
                <a:srgbClr val="000000"/>
              </a:buClr>
            </a:pPr>
            <a:r>
              <a:rPr lang="en-US" sz="1467" kern="0">
                <a:solidFill>
                  <a:srgbClr val="000000"/>
                </a:solidFill>
                <a:latin typeface="Arial"/>
                <a:ea typeface="Arial"/>
                <a:cs typeface="Arial"/>
                <a:sym typeface="Arial"/>
              </a:rPr>
              <a:t>Urban Only</a:t>
            </a:r>
            <a:endParaRPr sz="1467" kern="0">
              <a:solidFill>
                <a:srgbClr val="000000"/>
              </a:solidFill>
              <a:latin typeface="Arial"/>
              <a:ea typeface="Arial"/>
              <a:cs typeface="Arial"/>
              <a:sym typeface="Arial"/>
            </a:endParaRPr>
          </a:p>
        </p:txBody>
      </p:sp>
      <p:sp>
        <p:nvSpPr>
          <p:cNvPr id="154" name="Google Shape;154;p14"/>
          <p:cNvSpPr txBox="1"/>
          <p:nvPr/>
        </p:nvSpPr>
        <p:spPr>
          <a:xfrm>
            <a:off x="5234094" y="1552448"/>
            <a:ext cx="1977813" cy="257387"/>
          </a:xfrm>
          <a:prstGeom prst="rect">
            <a:avLst/>
          </a:prstGeom>
          <a:noFill/>
          <a:ln>
            <a:noFill/>
          </a:ln>
        </p:spPr>
        <p:txBody>
          <a:bodyPr spcFirstLastPara="1" wrap="square" lIns="0" tIns="16933" rIns="0" bIns="0" anchor="t" anchorCtr="0">
            <a:noAutofit/>
          </a:bodyPr>
          <a:lstStyle/>
          <a:p>
            <a:pPr marL="16933" defTabSz="1219170">
              <a:buClr>
                <a:srgbClr val="000000"/>
              </a:buClr>
            </a:pPr>
            <a:r>
              <a:rPr lang="en-US" sz="1467" b="1" kern="0">
                <a:solidFill>
                  <a:srgbClr val="000000"/>
                </a:solidFill>
                <a:latin typeface="Arial"/>
                <a:ea typeface="Arial"/>
                <a:cs typeface="Arial"/>
                <a:sym typeface="Arial"/>
              </a:rPr>
              <a:t>Kasha Pick-Up Points</a:t>
            </a:r>
            <a:endParaRPr sz="1467" kern="0">
              <a:solidFill>
                <a:srgbClr val="000000"/>
              </a:solidFill>
              <a:latin typeface="Arial"/>
              <a:ea typeface="Arial"/>
              <a:cs typeface="Arial"/>
              <a:sym typeface="Arial"/>
            </a:endParaRPr>
          </a:p>
        </p:txBody>
      </p:sp>
      <p:sp>
        <p:nvSpPr>
          <p:cNvPr id="155" name="Google Shape;155;p14"/>
          <p:cNvSpPr txBox="1"/>
          <p:nvPr/>
        </p:nvSpPr>
        <p:spPr>
          <a:xfrm>
            <a:off x="5536505" y="5384800"/>
            <a:ext cx="1391920" cy="257387"/>
          </a:xfrm>
          <a:prstGeom prst="rect">
            <a:avLst/>
          </a:prstGeom>
          <a:noFill/>
          <a:ln>
            <a:noFill/>
          </a:ln>
        </p:spPr>
        <p:txBody>
          <a:bodyPr spcFirstLastPara="1" wrap="square" lIns="0" tIns="16933" rIns="0" bIns="0" anchor="t" anchorCtr="0">
            <a:noAutofit/>
          </a:bodyPr>
          <a:lstStyle/>
          <a:p>
            <a:pPr marL="16933" defTabSz="1219170">
              <a:buClr>
                <a:srgbClr val="000000"/>
              </a:buClr>
            </a:pPr>
            <a:r>
              <a:rPr lang="en-US" sz="1467" kern="0">
                <a:solidFill>
                  <a:srgbClr val="000000"/>
                </a:solidFill>
                <a:latin typeface="Arial"/>
                <a:ea typeface="Arial"/>
                <a:cs typeface="Arial"/>
                <a:sym typeface="Arial"/>
              </a:rPr>
              <a:t>Urban and Rural</a:t>
            </a:r>
            <a:endParaRPr sz="1467" kern="0">
              <a:solidFill>
                <a:srgbClr val="000000"/>
              </a:solidFill>
              <a:latin typeface="Arial"/>
              <a:ea typeface="Arial"/>
              <a:cs typeface="Arial"/>
              <a:sym typeface="Arial"/>
            </a:endParaRPr>
          </a:p>
        </p:txBody>
      </p:sp>
      <p:grpSp>
        <p:nvGrpSpPr>
          <p:cNvPr id="156" name="Google Shape;156;p14"/>
          <p:cNvGrpSpPr/>
          <p:nvPr/>
        </p:nvGrpSpPr>
        <p:grpSpPr>
          <a:xfrm>
            <a:off x="438913" y="2036063"/>
            <a:ext cx="3771391" cy="3108960"/>
            <a:chOff x="329184" y="1527047"/>
            <a:chExt cx="2828543" cy="2331720"/>
          </a:xfrm>
        </p:grpSpPr>
        <p:sp>
          <p:nvSpPr>
            <p:cNvPr id="157" name="Google Shape;157;p14"/>
            <p:cNvSpPr/>
            <p:nvPr/>
          </p:nvSpPr>
          <p:spPr>
            <a:xfrm>
              <a:off x="329184" y="1527047"/>
              <a:ext cx="1264920" cy="233172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158" name="Google Shape;158;p14"/>
            <p:cNvSpPr/>
            <p:nvPr/>
          </p:nvSpPr>
          <p:spPr>
            <a:xfrm>
              <a:off x="1444751" y="1972055"/>
              <a:ext cx="1712976" cy="1469136"/>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grpSp>
      <p:sp>
        <p:nvSpPr>
          <p:cNvPr id="159" name="Google Shape;159;p14"/>
          <p:cNvSpPr/>
          <p:nvPr/>
        </p:nvSpPr>
        <p:spPr>
          <a:xfrm>
            <a:off x="7831852" y="1343118"/>
            <a:ext cx="0" cy="4530513"/>
          </a:xfrm>
          <a:custGeom>
            <a:avLst/>
            <a:gdLst/>
            <a:ahLst/>
            <a:cxnLst/>
            <a:rect l="l" t="t" r="r" b="b"/>
            <a:pathLst>
              <a:path w="120000" h="3397885" extrusionOk="0">
                <a:moveTo>
                  <a:pt x="0" y="0"/>
                </a:moveTo>
                <a:lnTo>
                  <a:pt x="0" y="3397501"/>
                </a:lnTo>
              </a:path>
            </a:pathLst>
          </a:custGeom>
          <a:noFill/>
          <a:ln w="19050" cap="flat" cmpd="sng">
            <a:solidFill>
              <a:srgbClr val="A5A5A5"/>
            </a:solidFill>
            <a:prstDash val="solid"/>
            <a:round/>
            <a:headEnd type="none" w="sm" len="sm"/>
            <a:tailEnd type="none" w="sm" len="sm"/>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160" name="Google Shape;160;p14"/>
          <p:cNvSpPr txBox="1"/>
          <p:nvPr/>
        </p:nvSpPr>
        <p:spPr>
          <a:xfrm>
            <a:off x="9165387" y="1552448"/>
            <a:ext cx="1270847" cy="257387"/>
          </a:xfrm>
          <a:prstGeom prst="rect">
            <a:avLst/>
          </a:prstGeom>
          <a:noFill/>
          <a:ln>
            <a:noFill/>
          </a:ln>
        </p:spPr>
        <p:txBody>
          <a:bodyPr spcFirstLastPara="1" wrap="square" lIns="0" tIns="16933" rIns="0" bIns="0" anchor="t" anchorCtr="0">
            <a:noAutofit/>
          </a:bodyPr>
          <a:lstStyle/>
          <a:p>
            <a:pPr marL="16933" defTabSz="1219170">
              <a:buClr>
                <a:srgbClr val="000000"/>
              </a:buClr>
            </a:pPr>
            <a:r>
              <a:rPr lang="en-US" sz="1467" b="1" kern="0">
                <a:solidFill>
                  <a:srgbClr val="000000"/>
                </a:solidFill>
                <a:latin typeface="Arial"/>
                <a:ea typeface="Arial"/>
                <a:cs typeface="Arial"/>
                <a:sym typeface="Arial"/>
              </a:rPr>
              <a:t>Kasha Agents</a:t>
            </a:r>
            <a:endParaRPr sz="1467" kern="0">
              <a:solidFill>
                <a:srgbClr val="000000"/>
              </a:solidFill>
              <a:latin typeface="Arial"/>
              <a:ea typeface="Arial"/>
              <a:cs typeface="Arial"/>
              <a:sym typeface="Arial"/>
            </a:endParaRPr>
          </a:p>
        </p:txBody>
      </p:sp>
      <p:sp>
        <p:nvSpPr>
          <p:cNvPr id="161" name="Google Shape;161;p14"/>
          <p:cNvSpPr txBox="1"/>
          <p:nvPr/>
        </p:nvSpPr>
        <p:spPr>
          <a:xfrm>
            <a:off x="9246904" y="5401056"/>
            <a:ext cx="1391920" cy="257387"/>
          </a:xfrm>
          <a:prstGeom prst="rect">
            <a:avLst/>
          </a:prstGeom>
          <a:noFill/>
          <a:ln>
            <a:noFill/>
          </a:ln>
        </p:spPr>
        <p:txBody>
          <a:bodyPr spcFirstLastPara="1" wrap="square" lIns="0" tIns="16933" rIns="0" bIns="0" anchor="t" anchorCtr="0">
            <a:noAutofit/>
          </a:bodyPr>
          <a:lstStyle/>
          <a:p>
            <a:pPr marL="16933" defTabSz="1219170">
              <a:buClr>
                <a:srgbClr val="000000"/>
              </a:buClr>
            </a:pPr>
            <a:r>
              <a:rPr lang="en-US" sz="1467" kern="0">
                <a:solidFill>
                  <a:srgbClr val="000000"/>
                </a:solidFill>
                <a:latin typeface="Arial"/>
                <a:ea typeface="Arial"/>
                <a:cs typeface="Arial"/>
                <a:sym typeface="Arial"/>
              </a:rPr>
              <a:t>Urban and Rural</a:t>
            </a:r>
            <a:endParaRPr sz="1467" kern="0">
              <a:solidFill>
                <a:srgbClr val="000000"/>
              </a:solidFill>
              <a:latin typeface="Arial"/>
              <a:ea typeface="Arial"/>
              <a:cs typeface="Arial"/>
              <a:sym typeface="Arial"/>
            </a:endParaRPr>
          </a:p>
        </p:txBody>
      </p:sp>
      <p:grpSp>
        <p:nvGrpSpPr>
          <p:cNvPr id="162" name="Google Shape;162;p14"/>
          <p:cNvGrpSpPr/>
          <p:nvPr/>
        </p:nvGrpSpPr>
        <p:grpSpPr>
          <a:xfrm>
            <a:off x="8176768" y="2036063"/>
            <a:ext cx="3247136" cy="3283712"/>
            <a:chOff x="6132576" y="1527047"/>
            <a:chExt cx="2435352" cy="2462784"/>
          </a:xfrm>
        </p:grpSpPr>
        <p:sp>
          <p:nvSpPr>
            <p:cNvPr id="163" name="Google Shape;163;p14"/>
            <p:cNvSpPr/>
            <p:nvPr/>
          </p:nvSpPr>
          <p:spPr>
            <a:xfrm>
              <a:off x="6132576" y="1527047"/>
              <a:ext cx="2435352" cy="1258824"/>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164" name="Google Shape;164;p14"/>
            <p:cNvSpPr/>
            <p:nvPr/>
          </p:nvSpPr>
          <p:spPr>
            <a:xfrm>
              <a:off x="6839712" y="2782823"/>
              <a:ext cx="1207007" cy="1207008"/>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grpSp>
      <p:sp>
        <p:nvSpPr>
          <p:cNvPr id="165" name="Google Shape;165;p14"/>
          <p:cNvSpPr/>
          <p:nvPr/>
        </p:nvSpPr>
        <p:spPr>
          <a:xfrm>
            <a:off x="4913376" y="2556256"/>
            <a:ext cx="2641600" cy="2076704"/>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defTabSz="1219170">
              <a:buClr>
                <a:srgbClr val="000000"/>
              </a:buClr>
            </a:pPr>
            <a:endParaRPr sz="2400" kern="0">
              <a:solidFill>
                <a:srgbClr val="000000"/>
              </a:solidFill>
              <a:latin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169"/>
        <p:cNvGrpSpPr/>
        <p:nvPr/>
      </p:nvGrpSpPr>
      <p:grpSpPr>
        <a:xfrm>
          <a:off x="0" y="0"/>
          <a:ext cx="0" cy="0"/>
          <a:chOff x="0" y="0"/>
          <a:chExt cx="0" cy="0"/>
        </a:xfrm>
      </p:grpSpPr>
      <p:sp>
        <p:nvSpPr>
          <p:cNvPr id="170" name="Google Shape;170;p15"/>
          <p:cNvSpPr txBox="1">
            <a:spLocks noGrp="1"/>
          </p:cNvSpPr>
          <p:nvPr>
            <p:ph type="title"/>
          </p:nvPr>
        </p:nvSpPr>
        <p:spPr>
          <a:xfrm>
            <a:off x="4940300" y="3763940"/>
            <a:ext cx="2311400" cy="602827"/>
          </a:xfrm>
          <a:prstGeom prst="rect">
            <a:avLst/>
          </a:prstGeom>
          <a:noFill/>
          <a:ln>
            <a:noFill/>
          </a:ln>
        </p:spPr>
        <p:txBody>
          <a:bodyPr spcFirstLastPara="1" wrap="square" lIns="0" tIns="16933" rIns="0" bIns="0" anchor="t" anchorCtr="0">
            <a:noAutofit/>
          </a:bodyPr>
          <a:lstStyle/>
          <a:p>
            <a:pPr marL="16933"/>
            <a:r>
              <a:rPr lang="en-US"/>
              <a:t>Thank You</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357EB6C9-E55C-4B87-91AE-DEC691F22AA2}"/>
              </a:ext>
            </a:extLst>
          </p:cNvPr>
          <p:cNvSpPr>
            <a:spLocks noGrp="1"/>
          </p:cNvSpPr>
          <p:nvPr>
            <p:ph type="ctrTitle"/>
          </p:nvPr>
        </p:nvSpPr>
        <p:spPr>
          <a:xfrm>
            <a:off x="6359687" y="640071"/>
            <a:ext cx="5309547" cy="2407929"/>
          </a:xfrm>
          <a:noFill/>
        </p:spPr>
        <p:txBody>
          <a:bodyPr>
            <a:normAutofit fontScale="90000"/>
          </a:bodyPr>
          <a:lstStyle/>
          <a:p>
            <a:pPr marR="184150" lvl="0" algn="l" eaLnBrk="0" fontAlgn="base" hangingPunct="0">
              <a:lnSpc>
                <a:spcPct val="100000"/>
              </a:lnSpc>
              <a:spcAft>
                <a:spcPct val="0"/>
              </a:spcAft>
            </a:pPr>
            <a:r>
              <a:rPr lang="en-US" altLang="en-US" sz="3300" b="1" dirty="0">
                <a:latin typeface="Gill Sans MT" panose="020B0502020104020203" pitchFamily="34" charset="0"/>
                <a:cs typeface="Calibri Light" panose="020F0302020204030204" pitchFamily="34" charset="0"/>
              </a:rPr>
              <a:t>SMART Connections</a:t>
            </a:r>
            <a:br>
              <a:rPr lang="en-US" altLang="en-US" sz="3300" b="1" dirty="0">
                <a:latin typeface="Gill Sans MT" panose="020B0502020104020203" pitchFamily="34" charset="0"/>
                <a:cs typeface="Calibri Light" panose="020F0302020204030204" pitchFamily="34" charset="0"/>
              </a:rPr>
            </a:br>
            <a:r>
              <a:rPr lang="en-US" altLang="en-US" sz="3300" b="1" u="sng" dirty="0">
                <a:latin typeface="Gill Sans MT" panose="020B0502020104020203" pitchFamily="34" charset="0"/>
                <a:cs typeface="Calibri Light" panose="020F0302020204030204" pitchFamily="34" charset="0"/>
              </a:rPr>
              <a:t>S</a:t>
            </a:r>
            <a:r>
              <a:rPr lang="en-US" altLang="en-US" sz="3300" dirty="0">
                <a:latin typeface="Gill Sans MT" panose="020B0502020104020203" pitchFamily="34" charset="0"/>
                <a:cs typeface="Calibri Light" panose="020F0302020204030204" pitchFamily="34" charset="0"/>
              </a:rPr>
              <a:t>ocial </a:t>
            </a:r>
            <a:r>
              <a:rPr lang="en-US" altLang="en-US" sz="3300" b="1" u="sng" dirty="0">
                <a:latin typeface="Gill Sans MT" panose="020B0502020104020203" pitchFamily="34" charset="0"/>
                <a:cs typeface="Calibri Light" panose="020F0302020204030204" pitchFamily="34" charset="0"/>
              </a:rPr>
              <a:t>M</a:t>
            </a:r>
            <a:r>
              <a:rPr lang="en-US" altLang="en-US" sz="3300" dirty="0">
                <a:latin typeface="Gill Sans MT" panose="020B0502020104020203" pitchFamily="34" charset="0"/>
                <a:cs typeface="Calibri Light" panose="020F0302020204030204" pitchFamily="34" charset="0"/>
              </a:rPr>
              <a:t>edia to improve </a:t>
            </a:r>
            <a:r>
              <a:rPr lang="en-US" altLang="en-US" sz="3300" b="1" u="sng" dirty="0">
                <a:latin typeface="Gill Sans MT" panose="020B0502020104020203" pitchFamily="34" charset="0"/>
                <a:cs typeface="Calibri Light" panose="020F0302020204030204" pitchFamily="34" charset="0"/>
              </a:rPr>
              <a:t>A</a:t>
            </a:r>
            <a:r>
              <a:rPr lang="en-US" altLang="en-US" sz="3300" dirty="0">
                <a:latin typeface="Gill Sans MT" panose="020B0502020104020203" pitchFamily="34" charset="0"/>
                <a:cs typeface="Calibri Light" panose="020F0302020204030204" pitchFamily="34" charset="0"/>
              </a:rPr>
              <a:t>RT </a:t>
            </a:r>
            <a:r>
              <a:rPr lang="en-US" altLang="en-US" sz="3300" b="1" u="sng" dirty="0">
                <a:latin typeface="Gill Sans MT" panose="020B0502020104020203" pitchFamily="34" charset="0"/>
                <a:cs typeface="Calibri Light" panose="020F0302020204030204" pitchFamily="34" charset="0"/>
              </a:rPr>
              <a:t>R</a:t>
            </a:r>
            <a:r>
              <a:rPr lang="en-US" altLang="en-US" sz="3300" dirty="0">
                <a:latin typeface="Gill Sans MT" panose="020B0502020104020203" pitchFamily="34" charset="0"/>
                <a:cs typeface="Calibri Light" panose="020F0302020204030204" pitchFamily="34" charset="0"/>
              </a:rPr>
              <a:t>etention and </a:t>
            </a:r>
            <a:r>
              <a:rPr lang="en-US" altLang="en-US" sz="3300" b="1" u="sng" dirty="0">
                <a:latin typeface="Gill Sans MT" panose="020B0502020104020203" pitchFamily="34" charset="0"/>
                <a:cs typeface="Calibri Light" panose="020F0302020204030204" pitchFamily="34" charset="0"/>
              </a:rPr>
              <a:t>T</a:t>
            </a:r>
            <a:r>
              <a:rPr lang="en-US" altLang="en-US" sz="3300" dirty="0">
                <a:latin typeface="Gill Sans MT" panose="020B0502020104020203" pitchFamily="34" charset="0"/>
                <a:cs typeface="Calibri Light" panose="020F0302020204030204" pitchFamily="34" charset="0"/>
              </a:rPr>
              <a:t>reatment Outcomes Among Youth Living with HIV in Nigeria</a:t>
            </a:r>
          </a:p>
        </p:txBody>
      </p:sp>
      <p:pic>
        <p:nvPicPr>
          <p:cNvPr id="11" name="Picture 10" descr="A picture containing object&#10;&#10;Description generated with high confidence">
            <a:extLst>
              <a:ext uri="{FF2B5EF4-FFF2-40B4-BE49-F238E27FC236}">
                <a16:creationId xmlns:a16="http://schemas.microsoft.com/office/drawing/2014/main" id="{7A41C1C1-3742-4707-802F-4213A782B7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00" r="1767" b="8704"/>
          <a:stretch/>
        </p:blipFill>
        <p:spPr bwMode="auto">
          <a:xfrm>
            <a:off x="117339" y="0"/>
            <a:ext cx="5714976" cy="5860463"/>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3783477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52042-3745-3F4D-ACBF-3F5F178E2421}"/>
              </a:ext>
            </a:extLst>
          </p:cNvPr>
          <p:cNvSpPr>
            <a:spLocks noGrp="1"/>
          </p:cNvSpPr>
          <p:nvPr>
            <p:ph type="title"/>
          </p:nvPr>
        </p:nvSpPr>
        <p:spPr>
          <a:xfrm>
            <a:off x="579863" y="365126"/>
            <a:ext cx="10773937" cy="772298"/>
          </a:xfrm>
        </p:spPr>
        <p:txBody>
          <a:bodyPr>
            <a:normAutofit/>
          </a:bodyPr>
          <a:lstStyle/>
          <a:p>
            <a:r>
              <a:rPr lang="en-CA" sz="2800" b="1" dirty="0">
                <a:solidFill>
                  <a:srgbClr val="16C1F3"/>
                </a:solidFill>
                <a:latin typeface="Oxygen"/>
                <a:ea typeface="Oxygen"/>
                <a:cs typeface="Oxygen"/>
                <a:sym typeface="Oxygen"/>
              </a:rPr>
              <a:t>Digitally-enhanced self care: Framework Overview</a:t>
            </a:r>
            <a:endParaRPr lang="en-US" sz="2800" dirty="0"/>
          </a:p>
        </p:txBody>
      </p:sp>
      <p:sp>
        <p:nvSpPr>
          <p:cNvPr id="3" name="Content Placeholder 2">
            <a:extLst>
              <a:ext uri="{FF2B5EF4-FFF2-40B4-BE49-F238E27FC236}">
                <a16:creationId xmlns:a16="http://schemas.microsoft.com/office/drawing/2014/main" id="{4EC8C5FF-4D9B-4546-AFD3-9A13B9B887EE}"/>
              </a:ext>
            </a:extLst>
          </p:cNvPr>
          <p:cNvSpPr>
            <a:spLocks noGrp="1"/>
          </p:cNvSpPr>
          <p:nvPr>
            <p:ph idx="1"/>
          </p:nvPr>
        </p:nvSpPr>
        <p:spPr>
          <a:xfrm>
            <a:off x="579863" y="1825624"/>
            <a:ext cx="11300937" cy="4803775"/>
          </a:xfrm>
        </p:spPr>
        <p:txBody>
          <a:bodyPr>
            <a:normAutofit/>
          </a:bodyPr>
          <a:lstStyle/>
          <a:p>
            <a:pPr marL="0" indent="0">
              <a:buNone/>
            </a:pPr>
            <a:r>
              <a:rPr lang="en-US" sz="3200" dirty="0"/>
              <a:t>A </a:t>
            </a:r>
            <a:r>
              <a:rPr lang="en-US" sz="3200" b="1" dirty="0"/>
              <a:t>descriptive framework and supporting reference material </a:t>
            </a:r>
            <a:r>
              <a:rPr lang="en-US" sz="3200" dirty="0"/>
              <a:t>for  program implementers, digital health developers and policy makers</a:t>
            </a:r>
          </a:p>
          <a:p>
            <a:pPr marL="0" indent="0">
              <a:buNone/>
            </a:pPr>
            <a:endParaRPr lang="en-US" sz="3200" dirty="0"/>
          </a:p>
          <a:p>
            <a:pPr lvl="1"/>
            <a:r>
              <a:rPr lang="en-US" sz="3200" dirty="0"/>
              <a:t>Practical guidance on effectively designed, implemented and researched </a:t>
            </a:r>
            <a:r>
              <a:rPr lang="en-US" sz="3200" b="1" dirty="0">
                <a:solidFill>
                  <a:srgbClr val="00B0F0"/>
                </a:solidFill>
              </a:rPr>
              <a:t>digital health in support of quality self-care </a:t>
            </a:r>
          </a:p>
          <a:p>
            <a:pPr lvl="1"/>
            <a:endParaRPr lang="en-US" sz="3200" dirty="0"/>
          </a:p>
          <a:p>
            <a:pPr lvl="1"/>
            <a:r>
              <a:rPr lang="en-US" sz="3200" dirty="0"/>
              <a:t>Guidance to accelerate, enhance, and measure the impact of </a:t>
            </a:r>
            <a:r>
              <a:rPr lang="en-US" sz="3200" b="1" dirty="0">
                <a:solidFill>
                  <a:srgbClr val="00B0F0"/>
                </a:solidFill>
              </a:rPr>
              <a:t>digital self-care interventions</a:t>
            </a:r>
          </a:p>
        </p:txBody>
      </p:sp>
      <p:cxnSp>
        <p:nvCxnSpPr>
          <p:cNvPr id="4" name="Shape 37">
            <a:extLst>
              <a:ext uri="{FF2B5EF4-FFF2-40B4-BE49-F238E27FC236}">
                <a16:creationId xmlns:a16="http://schemas.microsoft.com/office/drawing/2014/main" id="{8496DB52-E3DC-D04D-871B-77570ED44A46}"/>
              </a:ext>
            </a:extLst>
          </p:cNvPr>
          <p:cNvCxnSpPr/>
          <p:nvPr/>
        </p:nvCxnSpPr>
        <p:spPr>
          <a:xfrm>
            <a:off x="311200" y="1346708"/>
            <a:ext cx="11569600" cy="0"/>
          </a:xfrm>
          <a:prstGeom prst="straightConnector1">
            <a:avLst/>
          </a:prstGeom>
          <a:noFill/>
          <a:ln w="25400" cap="flat">
            <a:solidFill>
              <a:srgbClr val="939598"/>
            </a:solidFill>
            <a:prstDash val="dot"/>
            <a:round/>
            <a:headEnd type="none" w="lg" len="lg"/>
            <a:tailEnd type="none" w="lg" len="lg"/>
          </a:ln>
        </p:spPr>
      </p:cxnSp>
    </p:spTree>
    <p:extLst>
      <p:ext uri="{BB962C8B-B14F-4D97-AF65-F5344CB8AC3E}">
        <p14:creationId xmlns:p14="http://schemas.microsoft.com/office/powerpoint/2010/main" val="11361770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3" name="Content Placeholder 2"/>
          <p:cNvSpPr>
            <a:spLocks noGrp="1"/>
          </p:cNvSpPr>
          <p:nvPr>
            <p:ph idx="1"/>
          </p:nvPr>
        </p:nvSpPr>
        <p:spPr/>
        <p:txBody>
          <a:bodyPr>
            <a:normAutofit fontScale="92500" lnSpcReduction="10000"/>
          </a:bodyPr>
          <a:lstStyle/>
          <a:p>
            <a:r>
              <a:rPr lang="en-US" dirty="0"/>
              <a:t>YLHIV, ages 15-24, experience higher loss to follow up (LTF) and poorer adherence than adults</a:t>
            </a:r>
          </a:p>
          <a:p>
            <a:pPr lvl="1"/>
            <a:r>
              <a:rPr lang="en-US" dirty="0"/>
              <a:t>Less likely to remain on treatment at 12 months after starting</a:t>
            </a:r>
          </a:p>
          <a:p>
            <a:pPr lvl="1"/>
            <a:r>
              <a:rPr lang="en-US" dirty="0"/>
              <a:t>More likely to experience treatment disruptions</a:t>
            </a:r>
          </a:p>
          <a:p>
            <a:r>
              <a:rPr lang="en-US" dirty="0"/>
              <a:t>YLHIV experience many challenges with adherence and retention </a:t>
            </a:r>
          </a:p>
          <a:p>
            <a:pPr lvl="1"/>
            <a:r>
              <a:rPr lang="en-US" dirty="0"/>
              <a:t>Fear of stigma or disclosure to others </a:t>
            </a:r>
          </a:p>
          <a:p>
            <a:pPr lvl="1"/>
            <a:r>
              <a:rPr lang="en-US" dirty="0"/>
              <a:t>Lack of social support</a:t>
            </a:r>
          </a:p>
          <a:p>
            <a:pPr lvl="1"/>
            <a:r>
              <a:rPr lang="en-US" dirty="0"/>
              <a:t>Limited knowledge about the disease</a:t>
            </a:r>
          </a:p>
          <a:p>
            <a:r>
              <a:rPr lang="en-US" dirty="0"/>
              <a:t>Barriers to clinic-based care </a:t>
            </a:r>
          </a:p>
          <a:p>
            <a:pPr lvl="1"/>
            <a:r>
              <a:rPr lang="en-US" dirty="0"/>
              <a:t>Distance</a:t>
            </a:r>
          </a:p>
          <a:p>
            <a:pPr lvl="1"/>
            <a:r>
              <a:rPr lang="en-US" dirty="0"/>
              <a:t>Poor provider attitudes </a:t>
            </a:r>
          </a:p>
          <a:p>
            <a:pPr lvl="1"/>
            <a:r>
              <a:rPr lang="en-US" dirty="0"/>
              <a:t>Fear of being recognized </a:t>
            </a:r>
          </a:p>
          <a:p>
            <a:pPr lvl="1"/>
            <a:r>
              <a:rPr lang="en-US" dirty="0"/>
              <a:t>Mobile population (may be away from home clinic for school or work for extended periods of time) </a:t>
            </a:r>
          </a:p>
        </p:txBody>
      </p:sp>
    </p:spTree>
    <p:extLst>
      <p:ext uri="{BB962C8B-B14F-4D97-AF65-F5344CB8AC3E}">
        <p14:creationId xmlns:p14="http://schemas.microsoft.com/office/powerpoint/2010/main" val="474020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Intervention</a:t>
            </a:r>
          </a:p>
        </p:txBody>
      </p:sp>
      <p:sp>
        <p:nvSpPr>
          <p:cNvPr id="3" name="Content Placeholder 2"/>
          <p:cNvSpPr>
            <a:spLocks noGrp="1"/>
          </p:cNvSpPr>
          <p:nvPr>
            <p:ph idx="1"/>
          </p:nvPr>
        </p:nvSpPr>
        <p:spPr>
          <a:xfrm>
            <a:off x="484289" y="1036988"/>
            <a:ext cx="5230711" cy="4784023"/>
          </a:xfrm>
        </p:spPr>
        <p:txBody>
          <a:bodyPr>
            <a:normAutofit/>
          </a:bodyPr>
          <a:lstStyle/>
          <a:p>
            <a:r>
              <a:rPr lang="en-US" dirty="0"/>
              <a:t>Designed to improve HIV-related knowledge and enhance social support</a:t>
            </a:r>
          </a:p>
          <a:p>
            <a:r>
              <a:rPr lang="en-US" dirty="0"/>
              <a:t>Adapted existing educational guide content to online platform</a:t>
            </a:r>
          </a:p>
          <a:p>
            <a:r>
              <a:rPr lang="en-US" dirty="0"/>
              <a:t>Enrolled YLHIV in groups of 15-25, by geographic region</a:t>
            </a:r>
          </a:p>
          <a:p>
            <a:r>
              <a:rPr lang="en-US" dirty="0"/>
              <a:t>Delivered content and facilitated group discussions through social media platform</a:t>
            </a:r>
          </a:p>
        </p:txBody>
      </p:sp>
      <p:pic>
        <p:nvPicPr>
          <p:cNvPr id="5" name="Picture 4"/>
          <p:cNvPicPr>
            <a:picLocks noChangeAspect="1"/>
          </p:cNvPicPr>
          <p:nvPr/>
        </p:nvPicPr>
        <p:blipFill>
          <a:blip r:embed="rId2"/>
          <a:stretch>
            <a:fillRect/>
          </a:stretch>
        </p:blipFill>
        <p:spPr>
          <a:xfrm>
            <a:off x="8190076" y="5367831"/>
            <a:ext cx="1438275" cy="495300"/>
          </a:xfrm>
          <a:prstGeom prst="rect">
            <a:avLst/>
          </a:prstGeom>
        </p:spPr>
      </p:pic>
      <p:pic>
        <p:nvPicPr>
          <p:cNvPr id="7" name="Picture 6">
            <a:extLst>
              <a:ext uri="{FF2B5EF4-FFF2-40B4-BE49-F238E27FC236}">
                <a16:creationId xmlns:a16="http://schemas.microsoft.com/office/drawing/2014/main" id="{5E2FF915-FD6C-45C0-A2C2-93B23B9C3621}"/>
              </a:ext>
            </a:extLst>
          </p:cNvPr>
          <p:cNvPicPr>
            <a:picLocks noChangeAspect="1"/>
          </p:cNvPicPr>
          <p:nvPr/>
        </p:nvPicPr>
        <p:blipFill>
          <a:blip r:embed="rId3"/>
          <a:stretch>
            <a:fillRect/>
          </a:stretch>
        </p:blipFill>
        <p:spPr>
          <a:xfrm>
            <a:off x="6127914" y="356005"/>
            <a:ext cx="5562600" cy="4928032"/>
          </a:xfrm>
          <a:prstGeom prst="rect">
            <a:avLst/>
          </a:prstGeom>
        </p:spPr>
      </p:pic>
    </p:spTree>
    <p:extLst>
      <p:ext uri="{BB962C8B-B14F-4D97-AF65-F5344CB8AC3E}">
        <p14:creationId xmlns:p14="http://schemas.microsoft.com/office/powerpoint/2010/main" val="7414056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6DFD7-D004-4EBF-888E-86F267887A8C}"/>
              </a:ext>
            </a:extLst>
          </p:cNvPr>
          <p:cNvSpPr>
            <a:spLocks noGrp="1"/>
          </p:cNvSpPr>
          <p:nvPr>
            <p:ph type="title"/>
          </p:nvPr>
        </p:nvSpPr>
        <p:spPr>
          <a:xfrm>
            <a:off x="381000" y="0"/>
            <a:ext cx="11353800" cy="847536"/>
          </a:xfrm>
        </p:spPr>
        <p:txBody>
          <a:bodyPr/>
          <a:lstStyle/>
          <a:p>
            <a:r>
              <a:rPr lang="en-US" sz="3600" dirty="0">
                <a:latin typeface="Calibri" panose="020F0502020204030204" pitchFamily="34" charset="0"/>
                <a:cs typeface="Calibri" panose="020F0502020204030204" pitchFamily="34" charset="0"/>
              </a:rPr>
              <a:t>How It Works</a:t>
            </a:r>
          </a:p>
        </p:txBody>
      </p:sp>
      <p:sp>
        <p:nvSpPr>
          <p:cNvPr id="16" name="TextBox 15">
            <a:extLst>
              <a:ext uri="{FF2B5EF4-FFF2-40B4-BE49-F238E27FC236}">
                <a16:creationId xmlns:a16="http://schemas.microsoft.com/office/drawing/2014/main" id="{6C5D44D3-36ED-4AA0-843E-7A887B2885D4}"/>
              </a:ext>
            </a:extLst>
          </p:cNvPr>
          <p:cNvSpPr txBox="1"/>
          <p:nvPr/>
        </p:nvSpPr>
        <p:spPr>
          <a:xfrm>
            <a:off x="862455" y="1066800"/>
            <a:ext cx="11100945" cy="49244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Safe Space:  </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YLHIV ages 15 to 24 form </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“Secret” Facebook groups.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Supportive Adult Role Model: </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Led by trained adult facilitator with lived HIV experience.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11 Topics Covered</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Understanding HIV; Treatment &amp; Adherence; Disclosure; Exploring Feelings;  Nutrition &amp; Health; Reproductive Rights; Positive Health Dignity &amp; Prevention; Stigma, Discrimination &amp; Rights; Violence; Communication &amp; Problem Solving; Planning for your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Interactive Polls and Facilitated Discussions </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test knowledge and reinforce learning.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Word-of-the-Week and Key Message </a:t>
            </a:r>
            <a:r>
              <a:rPr kumimoji="0" lang="en-US" altLang="en-US"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images provide definitions of core concepts.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Social Activities </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including riddles, puzzles, and discussion about non-health topics to promote bonding.</a:t>
            </a:r>
          </a:p>
        </p:txBody>
      </p:sp>
      <p:pic>
        <p:nvPicPr>
          <p:cNvPr id="17" name="Graphic 16" descr="Computer">
            <a:extLst>
              <a:ext uri="{FF2B5EF4-FFF2-40B4-BE49-F238E27FC236}">
                <a16:creationId xmlns:a16="http://schemas.microsoft.com/office/drawing/2014/main" id="{5C316E1A-2E17-4415-BB49-F0AC8C7260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3023" y="838200"/>
            <a:ext cx="689432" cy="747713"/>
          </a:xfrm>
          <a:prstGeom prst="rect">
            <a:avLst/>
          </a:prstGeom>
        </p:spPr>
      </p:pic>
      <p:pic>
        <p:nvPicPr>
          <p:cNvPr id="18" name="Graphic 17" descr="User">
            <a:extLst>
              <a:ext uri="{FF2B5EF4-FFF2-40B4-BE49-F238E27FC236}">
                <a16:creationId xmlns:a16="http://schemas.microsoft.com/office/drawing/2014/main" id="{DA2B26B8-CF41-4E54-9E29-D996919BF4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200" y="1524000"/>
            <a:ext cx="732539" cy="686020"/>
          </a:xfrm>
          <a:prstGeom prst="rect">
            <a:avLst/>
          </a:prstGeom>
        </p:spPr>
      </p:pic>
      <p:pic>
        <p:nvPicPr>
          <p:cNvPr id="19" name="Graphic 18" descr="Chat">
            <a:extLst>
              <a:ext uri="{FF2B5EF4-FFF2-40B4-BE49-F238E27FC236}">
                <a16:creationId xmlns:a16="http://schemas.microsoft.com/office/drawing/2014/main" id="{6B0D9535-F314-4FB0-A55E-FD6E9975B4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400" y="5277000"/>
            <a:ext cx="742800" cy="742800"/>
          </a:xfrm>
          <a:prstGeom prst="rect">
            <a:avLst/>
          </a:prstGeom>
        </p:spPr>
      </p:pic>
      <p:pic>
        <p:nvPicPr>
          <p:cNvPr id="20" name="Graphic 19" descr="Bar chart">
            <a:extLst>
              <a:ext uri="{FF2B5EF4-FFF2-40B4-BE49-F238E27FC236}">
                <a16:creationId xmlns:a16="http://schemas.microsoft.com/office/drawing/2014/main" id="{C5D74F90-5F3D-4C00-8925-D2178792CD9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9134" y="3878927"/>
            <a:ext cx="587984" cy="540673"/>
          </a:xfrm>
          <a:prstGeom prst="rect">
            <a:avLst/>
          </a:prstGeom>
        </p:spPr>
      </p:pic>
      <p:pic>
        <p:nvPicPr>
          <p:cNvPr id="21" name="Graphic 20" descr="Single gear">
            <a:extLst>
              <a:ext uri="{FF2B5EF4-FFF2-40B4-BE49-F238E27FC236}">
                <a16:creationId xmlns:a16="http://schemas.microsoft.com/office/drawing/2014/main" id="{46B80066-A8B8-4F8C-B8FE-F01F333832B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3198" y="2819400"/>
            <a:ext cx="659425" cy="659425"/>
          </a:xfrm>
          <a:prstGeom prst="rect">
            <a:avLst/>
          </a:prstGeom>
        </p:spPr>
      </p:pic>
      <p:pic>
        <p:nvPicPr>
          <p:cNvPr id="22" name="Graphic 21" descr="Magnifying glass">
            <a:extLst>
              <a:ext uri="{FF2B5EF4-FFF2-40B4-BE49-F238E27FC236}">
                <a16:creationId xmlns:a16="http://schemas.microsoft.com/office/drawing/2014/main" id="{37E1C9BF-1795-476E-A61C-1958790EE91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28600" y="4572000"/>
            <a:ext cx="499729" cy="499729"/>
          </a:xfrm>
          <a:prstGeom prst="rect">
            <a:avLst/>
          </a:prstGeom>
        </p:spPr>
      </p:pic>
    </p:spTree>
    <p:extLst>
      <p:ext uri="{BB962C8B-B14F-4D97-AF65-F5344CB8AC3E}">
        <p14:creationId xmlns:p14="http://schemas.microsoft.com/office/powerpoint/2010/main" val="30292590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415600" y="74486"/>
            <a:ext cx="11360582" cy="763714"/>
          </a:xfrm>
          <a:prstGeom prst="rect">
            <a:avLst/>
          </a:prstGeom>
          <a:noFill/>
          <a:ln>
            <a:noFill/>
          </a:ln>
        </p:spPr>
        <p:txBody>
          <a:bodyPr spcFirstLastPara="1" vert="horz" wrap="square" lIns="98224" tIns="98224" rIns="98224" bIns="98224" rtlCol="0" anchor="t" anchorCtr="0">
            <a:noAutofit/>
          </a:bodyPr>
          <a:lstStyle/>
          <a:p>
            <a:r>
              <a:rPr lang="en-US" sz="3600" dirty="0">
                <a:solidFill>
                  <a:schemeClr val="tx1"/>
                </a:solidFill>
                <a:latin typeface="Calibri" panose="020F0502020204030204" pitchFamily="34" charset="0"/>
                <a:cs typeface="Calibri" panose="020F0502020204030204" pitchFamily="34" charset="0"/>
              </a:rPr>
              <a:t>Informational Messaging</a:t>
            </a:r>
            <a:r>
              <a:rPr lang="en-US" sz="3600" dirty="0">
                <a:solidFill>
                  <a:schemeClr val="tx1"/>
                </a:solidFill>
                <a:latin typeface="Calibri" panose="020F0502020204030204" pitchFamily="34" charset="0"/>
                <a:ea typeface="+mj-ea"/>
                <a:cs typeface="Calibri" panose="020F0502020204030204" pitchFamily="34" charset="0"/>
              </a:rPr>
              <a:t>:</a:t>
            </a:r>
            <a:r>
              <a:rPr lang="en-US" sz="4000" dirty="0">
                <a:solidFill>
                  <a:schemeClr val="tx1"/>
                </a:solidFill>
                <a:latin typeface="Calibri" panose="020F0502020204030204" pitchFamily="34" charset="0"/>
                <a:ea typeface="+mj-ea"/>
                <a:cs typeface="Calibri" panose="020F0502020204030204" pitchFamily="34" charset="0"/>
              </a:rPr>
              <a:t> </a:t>
            </a:r>
          </a:p>
        </p:txBody>
      </p:sp>
      <p:pic>
        <p:nvPicPr>
          <p:cNvPr id="5" name="Picture 4">
            <a:extLst>
              <a:ext uri="{FF2B5EF4-FFF2-40B4-BE49-F238E27FC236}">
                <a16:creationId xmlns:a16="http://schemas.microsoft.com/office/drawing/2014/main" id="{A5AA948F-8F2C-48BA-8C3D-0493C324CB8A}"/>
              </a:ext>
            </a:extLst>
          </p:cNvPr>
          <p:cNvPicPr>
            <a:picLocks noChangeAspect="1"/>
          </p:cNvPicPr>
          <p:nvPr/>
        </p:nvPicPr>
        <p:blipFill>
          <a:blip r:embed="rId3"/>
          <a:stretch>
            <a:fillRect/>
          </a:stretch>
        </p:blipFill>
        <p:spPr>
          <a:xfrm>
            <a:off x="290448" y="1075740"/>
            <a:ext cx="4194412" cy="4706520"/>
          </a:xfrm>
          <a:prstGeom prst="rect">
            <a:avLst/>
          </a:prstGeom>
        </p:spPr>
      </p:pic>
      <p:pic>
        <p:nvPicPr>
          <p:cNvPr id="11" name="Picture 10">
            <a:extLst>
              <a:ext uri="{FF2B5EF4-FFF2-40B4-BE49-F238E27FC236}">
                <a16:creationId xmlns:a16="http://schemas.microsoft.com/office/drawing/2014/main" id="{F934B8E6-57E3-4B7C-A344-E7A7AAFB9EC1}"/>
              </a:ext>
            </a:extLst>
          </p:cNvPr>
          <p:cNvPicPr>
            <a:picLocks noChangeAspect="1"/>
          </p:cNvPicPr>
          <p:nvPr/>
        </p:nvPicPr>
        <p:blipFill>
          <a:blip r:embed="rId4"/>
          <a:stretch>
            <a:fillRect/>
          </a:stretch>
        </p:blipFill>
        <p:spPr>
          <a:xfrm>
            <a:off x="4607910" y="1066382"/>
            <a:ext cx="3584759" cy="4608975"/>
          </a:xfrm>
          <a:prstGeom prst="rect">
            <a:avLst/>
          </a:prstGeom>
        </p:spPr>
      </p:pic>
      <p:pic>
        <p:nvPicPr>
          <p:cNvPr id="23" name="Picture 22">
            <a:extLst>
              <a:ext uri="{FF2B5EF4-FFF2-40B4-BE49-F238E27FC236}">
                <a16:creationId xmlns:a16="http://schemas.microsoft.com/office/drawing/2014/main" id="{442FDD37-7355-44E2-A6C5-0CBB9A37C744}"/>
              </a:ext>
            </a:extLst>
          </p:cNvPr>
          <p:cNvPicPr>
            <a:picLocks noChangeAspect="1"/>
          </p:cNvPicPr>
          <p:nvPr/>
        </p:nvPicPr>
        <p:blipFill>
          <a:blip r:embed="rId5"/>
          <a:stretch>
            <a:fillRect/>
          </a:stretch>
        </p:blipFill>
        <p:spPr>
          <a:xfrm>
            <a:off x="8315719" y="587366"/>
            <a:ext cx="3804234" cy="5316173"/>
          </a:xfrm>
          <a:prstGeom prst="rect">
            <a:avLst/>
          </a:prstGeom>
        </p:spPr>
      </p:pic>
    </p:spTree>
    <p:extLst>
      <p:ext uri="{BB962C8B-B14F-4D97-AF65-F5344CB8AC3E}">
        <p14:creationId xmlns:p14="http://schemas.microsoft.com/office/powerpoint/2010/main" val="37766956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189CF-8817-4541-B60E-2D7E6AE6CF46}"/>
              </a:ext>
            </a:extLst>
          </p:cNvPr>
          <p:cNvSpPr>
            <a:spLocks noGrp="1"/>
          </p:cNvSpPr>
          <p:nvPr>
            <p:ph type="title"/>
          </p:nvPr>
        </p:nvSpPr>
        <p:spPr/>
        <p:txBody>
          <a:bodyPr/>
          <a:lstStyle/>
          <a:p>
            <a:r>
              <a:rPr lang="en-US" dirty="0"/>
              <a:t>Two Phase Study </a:t>
            </a:r>
          </a:p>
        </p:txBody>
      </p:sp>
      <p:sp>
        <p:nvSpPr>
          <p:cNvPr id="3" name="Content Placeholder 2">
            <a:extLst>
              <a:ext uri="{FF2B5EF4-FFF2-40B4-BE49-F238E27FC236}">
                <a16:creationId xmlns:a16="http://schemas.microsoft.com/office/drawing/2014/main" id="{00F8A301-0133-4D8A-84B4-E48CDB53B904}"/>
              </a:ext>
            </a:extLst>
          </p:cNvPr>
          <p:cNvSpPr>
            <a:spLocks noGrp="1"/>
          </p:cNvSpPr>
          <p:nvPr>
            <p:ph idx="1"/>
          </p:nvPr>
        </p:nvSpPr>
        <p:spPr>
          <a:xfrm>
            <a:off x="328247" y="838200"/>
            <a:ext cx="11582400" cy="5127125"/>
          </a:xfrm>
        </p:spPr>
        <p:txBody>
          <a:bodyPr>
            <a:normAutofit/>
          </a:bodyPr>
          <a:lstStyle/>
          <a:p>
            <a:pPr marL="0" indent="0">
              <a:buNone/>
            </a:pPr>
            <a:r>
              <a:rPr lang="en-US" sz="3200" dirty="0"/>
              <a:t>Aim: To generate evidence on an intervention designed to improve retention in HIV care services among YLHIV, ages 15-24 years, recently enrolled in ART services. </a:t>
            </a:r>
          </a:p>
          <a:p>
            <a:r>
              <a:rPr lang="en-US" sz="3200" dirty="0"/>
              <a:t>Phase 1: Feasibility pilot study</a:t>
            </a:r>
          </a:p>
          <a:p>
            <a:pPr lvl="1"/>
            <a:r>
              <a:rPr lang="en-US" sz="2800" dirty="0"/>
              <a:t>Determine feasibility and acceptability of intervention among AYLHIV </a:t>
            </a:r>
          </a:p>
          <a:p>
            <a:r>
              <a:rPr lang="en-US" sz="3200" dirty="0"/>
              <a:t>Phase 2: Outcome Study </a:t>
            </a:r>
          </a:p>
          <a:p>
            <a:pPr lvl="1"/>
            <a:r>
              <a:rPr lang="en-US" sz="2800" dirty="0"/>
              <a:t>Test the effectiveness of the intervention to increase retention in HIV services among YLHIV using Facebook.</a:t>
            </a:r>
          </a:p>
          <a:p>
            <a:pPr lvl="1"/>
            <a:r>
              <a:rPr lang="en-US" sz="2800" dirty="0"/>
              <a:t>Examine the effect of SMART Connections on secondary outcomes of social support, HIV knowledge and treatment literacy, and ART adherence among YLHIV.</a:t>
            </a:r>
          </a:p>
          <a:p>
            <a:endParaRPr lang="en-US" dirty="0"/>
          </a:p>
        </p:txBody>
      </p:sp>
    </p:spTree>
    <p:extLst>
      <p:ext uri="{BB962C8B-B14F-4D97-AF65-F5344CB8AC3E}">
        <p14:creationId xmlns:p14="http://schemas.microsoft.com/office/powerpoint/2010/main" val="29951487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A0AE9-BEA1-434A-9DD6-0B53A681AACA}"/>
              </a:ext>
            </a:extLst>
          </p:cNvPr>
          <p:cNvSpPr>
            <a:spLocks noGrp="1"/>
          </p:cNvSpPr>
          <p:nvPr>
            <p:ph type="title"/>
          </p:nvPr>
        </p:nvSpPr>
        <p:spPr/>
        <p:txBody>
          <a:bodyPr/>
          <a:lstStyle/>
          <a:p>
            <a:r>
              <a:rPr lang="en-US" b="1"/>
              <a:t>Feasibility Results</a:t>
            </a:r>
          </a:p>
        </p:txBody>
      </p:sp>
      <p:sp>
        <p:nvSpPr>
          <p:cNvPr id="3" name="Text Placeholder 2">
            <a:extLst>
              <a:ext uri="{FF2B5EF4-FFF2-40B4-BE49-F238E27FC236}">
                <a16:creationId xmlns:a16="http://schemas.microsoft.com/office/drawing/2014/main" id="{9645D996-1D15-4A29-ADEB-CF9972E25C7B}"/>
              </a:ext>
            </a:extLst>
          </p:cNvPr>
          <p:cNvSpPr>
            <a:spLocks noGrp="1"/>
          </p:cNvSpPr>
          <p:nvPr>
            <p:ph type="body" idx="1"/>
          </p:nvPr>
        </p:nvSpPr>
        <p:spPr>
          <a:xfrm>
            <a:off x="415600" y="952484"/>
            <a:ext cx="8042600" cy="4914916"/>
          </a:xfrm>
        </p:spPr>
        <p:txBody>
          <a:bodyPr>
            <a:normAutofit fontScale="77500" lnSpcReduction="20000"/>
          </a:bodyPr>
          <a:lstStyle/>
          <a:p>
            <a:pPr>
              <a:spcBef>
                <a:spcPts val="600"/>
              </a:spcBef>
            </a:pPr>
            <a:r>
              <a:rPr lang="en-US" sz="3600">
                <a:solidFill>
                  <a:schemeClr val="accent1"/>
                </a:solidFill>
                <a:latin typeface="Gill Sans MT" panose="020B0502020104020203" pitchFamily="34" charset="0"/>
              </a:rPr>
              <a:t>94% </a:t>
            </a:r>
            <a:r>
              <a:rPr lang="en-US">
                <a:latin typeface="Gill Sans MT" panose="020B0502020104020203" pitchFamily="34" charset="0"/>
              </a:rPr>
              <a:t>who completed an </a:t>
            </a:r>
            <a:r>
              <a:rPr lang="en-US" err="1">
                <a:latin typeface="Gill Sans MT" panose="020B0502020104020203" pitchFamily="34" charset="0"/>
              </a:rPr>
              <a:t>endline</a:t>
            </a:r>
            <a:r>
              <a:rPr lang="en-US">
                <a:latin typeface="Gill Sans MT" panose="020B0502020104020203" pitchFamily="34" charset="0"/>
              </a:rPr>
              <a:t> questionnaire felt that accessing the intervention on Facebook through their study phone was easy</a:t>
            </a:r>
          </a:p>
          <a:p>
            <a:pPr>
              <a:spcBef>
                <a:spcPts val="600"/>
              </a:spcBef>
            </a:pPr>
            <a:r>
              <a:rPr lang="en-US">
                <a:latin typeface="Gill Sans MT" panose="020B0502020104020203" pitchFamily="34" charset="0"/>
              </a:rPr>
              <a:t>The majority of YLHIV said </a:t>
            </a:r>
            <a:r>
              <a:rPr lang="en-US" b="1">
                <a:solidFill>
                  <a:schemeClr val="accent1"/>
                </a:solidFill>
                <a:latin typeface="Gill Sans MT" panose="020B0502020104020203" pitchFamily="34" charset="0"/>
              </a:rPr>
              <a:t>they prefer an online-only support group</a:t>
            </a:r>
            <a:r>
              <a:rPr lang="en-US" sz="2400">
                <a:latin typeface="Gill Sans MT" panose="020B0502020104020203" pitchFamily="34" charset="0"/>
              </a:rPr>
              <a:t> </a:t>
            </a:r>
            <a:r>
              <a:rPr lang="en-US">
                <a:latin typeface="Gill Sans MT" panose="020B0502020104020203" pitchFamily="34" charset="0"/>
              </a:rPr>
              <a:t>compared to an in-person group because there are no travel-related costs or logistical barriers</a:t>
            </a:r>
          </a:p>
          <a:p>
            <a:pPr>
              <a:spcBef>
                <a:spcPts val="600"/>
              </a:spcBef>
            </a:pPr>
            <a:r>
              <a:rPr lang="en-US">
                <a:latin typeface="Gill Sans MT" panose="020B0502020104020203" pitchFamily="34" charset="0"/>
              </a:rPr>
              <a:t>All agreed the intervention was useful, enjoyed taking part in it, felt comfortable with the facilitator and group members, and wanted to continue the intervention</a:t>
            </a:r>
          </a:p>
          <a:p>
            <a:pPr>
              <a:spcBef>
                <a:spcPts val="600"/>
              </a:spcBef>
            </a:pPr>
            <a:r>
              <a:rPr lang="en-US">
                <a:latin typeface="Gill Sans MT" panose="020B0502020104020203" pitchFamily="34" charset="0"/>
              </a:rPr>
              <a:t>YLHIV reported the group was informative, enjoyed sharing experiences with other YLHIV, felt encouraged and supported them to take care of themselves</a:t>
            </a:r>
          </a:p>
          <a:p>
            <a:pPr>
              <a:spcBef>
                <a:spcPts val="600"/>
              </a:spcBef>
            </a:pPr>
            <a:r>
              <a:rPr lang="en-US">
                <a:latin typeface="Gill Sans MT" panose="020B0502020104020203" pitchFamily="34" charset="0"/>
              </a:rPr>
              <a:t>All participants said they would recommend the intervention to other YLHIV</a:t>
            </a:r>
          </a:p>
        </p:txBody>
      </p:sp>
      <p:sp>
        <p:nvSpPr>
          <p:cNvPr id="4" name="TextBox 3">
            <a:extLst>
              <a:ext uri="{FF2B5EF4-FFF2-40B4-BE49-F238E27FC236}">
                <a16:creationId xmlns:a16="http://schemas.microsoft.com/office/drawing/2014/main" id="{11E81427-DB25-4F13-B647-239139E5E057}"/>
              </a:ext>
            </a:extLst>
          </p:cNvPr>
          <p:cNvSpPr txBox="1"/>
          <p:nvPr/>
        </p:nvSpPr>
        <p:spPr>
          <a:xfrm>
            <a:off x="8458200" y="273205"/>
            <a:ext cx="3428401" cy="5632311"/>
          </a:xfrm>
          <a:prstGeom prst="rect">
            <a:avLst/>
          </a:prstGeom>
          <a:noFill/>
        </p:spPr>
        <p:txBody>
          <a:bodyPr wrap="square" rtlCol="0">
            <a:spAutoFit/>
          </a:bodyPr>
          <a:lstStyle/>
          <a:p>
            <a:pPr marL="0" marR="0" lvl="2"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a:ln>
                  <a:noFill/>
                </a:ln>
                <a:solidFill>
                  <a:srgbClr val="B03F91"/>
                </a:solidFill>
                <a:effectLst/>
                <a:uLnTx/>
                <a:uFillTx/>
                <a:latin typeface="Cambria" pitchFamily="18" charset="0"/>
                <a:cs typeface="Arial"/>
                <a:sym typeface="Arial"/>
              </a:rPr>
              <a:t>“I am a very timid and shy person. But the intervention helped me. There are certain things I was able to overcome. I felt so miserable when I found out that I’m positive but after interacting with people, I find out that I don’t have to kill myself or die or feel miserable …So I have decided to open up and feel good about myself.” - 18-year-old female</a:t>
            </a:r>
            <a:endParaRPr kumimoji="0" lang="en-US" sz="2400" b="0" i="0" u="none" strike="noStrike" kern="0" cap="none" spc="0" normalizeH="0" baseline="0" noProof="0">
              <a:ln>
                <a:noFill/>
              </a:ln>
              <a:solidFill>
                <a:srgbClr val="B03F91"/>
              </a:solidFill>
              <a:effectLst/>
              <a:uLnTx/>
              <a:uFillTx/>
              <a:latin typeface="Arial"/>
              <a:cs typeface="Arial"/>
              <a:sym typeface="Arial"/>
            </a:endParaRPr>
          </a:p>
        </p:txBody>
      </p:sp>
    </p:spTree>
    <p:extLst>
      <p:ext uri="{BB962C8B-B14F-4D97-AF65-F5344CB8AC3E}">
        <p14:creationId xmlns:p14="http://schemas.microsoft.com/office/powerpoint/2010/main" val="31515134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A4E39-693E-47BF-97F9-10FF089B8DA3}"/>
              </a:ext>
            </a:extLst>
          </p:cNvPr>
          <p:cNvSpPr>
            <a:spLocks noGrp="1"/>
          </p:cNvSpPr>
          <p:nvPr>
            <p:ph type="title"/>
          </p:nvPr>
        </p:nvSpPr>
        <p:spPr/>
        <p:txBody>
          <a:bodyPr/>
          <a:lstStyle/>
          <a:p>
            <a:r>
              <a:rPr lang="en-US" dirty="0"/>
              <a:t>Outcome Study </a:t>
            </a:r>
          </a:p>
        </p:txBody>
      </p:sp>
      <p:sp>
        <p:nvSpPr>
          <p:cNvPr id="3" name="Content Placeholder 2">
            <a:extLst>
              <a:ext uri="{FF2B5EF4-FFF2-40B4-BE49-F238E27FC236}">
                <a16:creationId xmlns:a16="http://schemas.microsoft.com/office/drawing/2014/main" id="{7C11A5F6-FAD6-4DCB-BE26-E2D0FE8C8E8B}"/>
              </a:ext>
            </a:extLst>
          </p:cNvPr>
          <p:cNvSpPr>
            <a:spLocks noGrp="1"/>
          </p:cNvSpPr>
          <p:nvPr>
            <p:ph idx="1"/>
          </p:nvPr>
        </p:nvSpPr>
        <p:spPr/>
        <p:txBody>
          <a:bodyPr>
            <a:normAutofit/>
          </a:bodyPr>
          <a:lstStyle/>
          <a:p>
            <a:r>
              <a:rPr lang="en-US" sz="3600" dirty="0"/>
              <a:t>Statistically significant improvements in HIV-related knowledge </a:t>
            </a:r>
          </a:p>
          <a:p>
            <a:r>
              <a:rPr lang="en-US" sz="3600" dirty="0"/>
              <a:t>Participants reported that the intervention was useful, that they enjoyed taking part, and that they would recommend it to other YLHIV</a:t>
            </a:r>
          </a:p>
          <a:p>
            <a:r>
              <a:rPr lang="en-US" sz="3600" dirty="0"/>
              <a:t>No statistically significant differences for ART adherence, retention or social support were found </a:t>
            </a:r>
          </a:p>
          <a:p>
            <a:pPr lvl="1"/>
            <a:r>
              <a:rPr lang="en-US" sz="3200" dirty="0"/>
              <a:t>Retention at </a:t>
            </a:r>
            <a:r>
              <a:rPr lang="en-US" sz="3200" dirty="0" err="1"/>
              <a:t>endline</a:t>
            </a:r>
            <a:r>
              <a:rPr lang="en-US" sz="3200" dirty="0"/>
              <a:t> overall was high in both intervention and control groups and may reflect simultaneous external efforts </a:t>
            </a:r>
          </a:p>
        </p:txBody>
      </p:sp>
    </p:spTree>
    <p:extLst>
      <p:ext uri="{BB962C8B-B14F-4D97-AF65-F5344CB8AC3E}">
        <p14:creationId xmlns:p14="http://schemas.microsoft.com/office/powerpoint/2010/main" val="40076354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BCD8-A421-444E-9176-956F48A1BC2B}"/>
              </a:ext>
            </a:extLst>
          </p:cNvPr>
          <p:cNvSpPr>
            <a:spLocks noGrp="1"/>
          </p:cNvSpPr>
          <p:nvPr>
            <p:ph type="title"/>
          </p:nvPr>
        </p:nvSpPr>
        <p:spPr/>
        <p:txBody>
          <a:bodyPr/>
          <a:lstStyle/>
          <a:p>
            <a:r>
              <a:rPr lang="en-US" dirty="0"/>
              <a:t>Qualitative Comments </a:t>
            </a:r>
          </a:p>
        </p:txBody>
      </p:sp>
      <p:sp>
        <p:nvSpPr>
          <p:cNvPr id="6" name="Speech Bubble: Oval 5">
            <a:extLst>
              <a:ext uri="{FF2B5EF4-FFF2-40B4-BE49-F238E27FC236}">
                <a16:creationId xmlns:a16="http://schemas.microsoft.com/office/drawing/2014/main" id="{461E8956-FEB5-4EE4-9CEA-D2D1FC4EF7E3}"/>
              </a:ext>
            </a:extLst>
          </p:cNvPr>
          <p:cNvSpPr/>
          <p:nvPr/>
        </p:nvSpPr>
        <p:spPr>
          <a:xfrm>
            <a:off x="5486399" y="383313"/>
            <a:ext cx="6424247" cy="5404756"/>
          </a:xfrm>
          <a:prstGeom prst="wedgeEllipseCallout">
            <a:avLst>
              <a:gd name="adj1" fmla="val 41007"/>
              <a:gd name="adj2" fmla="val 600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Rectangle 3">
            <a:extLst>
              <a:ext uri="{FF2B5EF4-FFF2-40B4-BE49-F238E27FC236}">
                <a16:creationId xmlns:a16="http://schemas.microsoft.com/office/drawing/2014/main" id="{98BC2539-972B-4528-80B6-55D3CCD7E98F}"/>
              </a:ext>
            </a:extLst>
          </p:cNvPr>
          <p:cNvSpPr/>
          <p:nvPr/>
        </p:nvSpPr>
        <p:spPr>
          <a:xfrm>
            <a:off x="6324600" y="1500641"/>
            <a:ext cx="5158153" cy="3170099"/>
          </a:xfrm>
          <a:prstGeom prst="rect">
            <a:avLst/>
          </a:prstGeom>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a:ln>
                  <a:noFill/>
                </a:ln>
                <a:solidFill>
                  <a:prstClr val="white"/>
                </a:solidFill>
                <a:effectLst/>
                <a:uLnTx/>
                <a:uFillTx/>
                <a:latin typeface="Arial"/>
                <a:cs typeface="Arial"/>
                <a:sym typeface="Arial"/>
              </a:rPr>
              <a:t>Um, it’s, it was more easier than we going for our meeting…you just wake up in the morning, check if there’s a message or a post dropped , then you just also give your own contribution, and then you logged out… It was very, very easy so that was the only and it makes some things look so secret because going out for meetings, one day our parent will be asking you ‘where are you going to’? – </a:t>
            </a:r>
            <a:r>
              <a:rPr kumimoji="0" lang="en-US" sz="2000" b="0" i="0" u="none" strike="noStrike" kern="0" cap="none" spc="0" normalizeH="0" baseline="0" noProof="0" dirty="0">
                <a:ln>
                  <a:noFill/>
                </a:ln>
                <a:solidFill>
                  <a:prstClr val="white"/>
                </a:solidFill>
                <a:effectLst/>
                <a:uLnTx/>
                <a:uFillTx/>
                <a:latin typeface="Arial"/>
                <a:cs typeface="Arial"/>
                <a:sym typeface="Arial"/>
              </a:rPr>
              <a:t>21-year-old female</a:t>
            </a:r>
            <a:endParaRPr kumimoji="0" lang="en-US" sz="2000" b="0" i="1" u="none" strike="noStrike" kern="0" cap="none" spc="0" normalizeH="0" baseline="0" noProof="0" dirty="0">
              <a:ln>
                <a:noFill/>
              </a:ln>
              <a:solidFill>
                <a:prstClr val="white"/>
              </a:solidFill>
              <a:effectLst/>
              <a:uLnTx/>
              <a:uFillTx/>
              <a:latin typeface="Arial"/>
              <a:cs typeface="Arial"/>
              <a:sym typeface="Arial"/>
            </a:endParaRPr>
          </a:p>
        </p:txBody>
      </p:sp>
      <p:sp>
        <p:nvSpPr>
          <p:cNvPr id="8" name="Speech Bubble: Oval 7">
            <a:extLst>
              <a:ext uri="{FF2B5EF4-FFF2-40B4-BE49-F238E27FC236}">
                <a16:creationId xmlns:a16="http://schemas.microsoft.com/office/drawing/2014/main" id="{392A9940-A045-48B2-8BCC-7924D68C3B3F}"/>
              </a:ext>
            </a:extLst>
          </p:cNvPr>
          <p:cNvSpPr/>
          <p:nvPr/>
        </p:nvSpPr>
        <p:spPr>
          <a:xfrm>
            <a:off x="281354" y="838200"/>
            <a:ext cx="5014546" cy="4555194"/>
          </a:xfrm>
          <a:prstGeom prst="wedgeEllipseCallout">
            <a:avLst>
              <a:gd name="adj1" fmla="val -54758"/>
              <a:gd name="adj2" fmla="val 550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Content Placeholder 2">
            <a:extLst>
              <a:ext uri="{FF2B5EF4-FFF2-40B4-BE49-F238E27FC236}">
                <a16:creationId xmlns:a16="http://schemas.microsoft.com/office/drawing/2014/main" id="{E3FAFEF6-8CA9-483C-B027-518BEF1EE671}"/>
              </a:ext>
            </a:extLst>
          </p:cNvPr>
          <p:cNvSpPr>
            <a:spLocks noGrp="1"/>
          </p:cNvSpPr>
          <p:nvPr>
            <p:ph idx="1"/>
          </p:nvPr>
        </p:nvSpPr>
        <p:spPr>
          <a:xfrm>
            <a:off x="747347" y="1799055"/>
            <a:ext cx="4010464" cy="3043399"/>
          </a:xfrm>
        </p:spPr>
        <p:txBody>
          <a:bodyPr>
            <a:normAutofit lnSpcReduction="10000"/>
          </a:bodyPr>
          <a:lstStyle/>
          <a:p>
            <a:pPr marL="0" indent="0">
              <a:buNone/>
            </a:pPr>
            <a:r>
              <a:rPr lang="en-US" sz="2000" i="1" dirty="0">
                <a:solidFill>
                  <a:schemeClr val="bg1"/>
                </a:solidFill>
              </a:rPr>
              <a:t>…initially, when I started the drugs…I was always feeling dizzy, drowsy, very weak at times, vomiting and generally pains. Something like that and I couldn’t eat. …So I wanted to at a point stop taking the drug, but since (GROUP) came up and told me that I should continue taking the drug, that very soon, the drowsiness will stop and it did stop and I’m very happy now. – </a:t>
            </a:r>
            <a:r>
              <a:rPr lang="en-US" sz="2000" dirty="0">
                <a:solidFill>
                  <a:schemeClr val="bg1"/>
                </a:solidFill>
              </a:rPr>
              <a:t>17-year-old female</a:t>
            </a:r>
          </a:p>
        </p:txBody>
      </p:sp>
    </p:spTree>
    <p:extLst>
      <p:ext uri="{BB962C8B-B14F-4D97-AF65-F5344CB8AC3E}">
        <p14:creationId xmlns:p14="http://schemas.microsoft.com/office/powerpoint/2010/main" val="41970070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74EB8-38FE-4B80-A01F-5C42C47BB26F}"/>
              </a:ext>
            </a:extLst>
          </p:cNvPr>
          <p:cNvSpPr>
            <a:spLocks noGrp="1"/>
          </p:cNvSpPr>
          <p:nvPr>
            <p:ph type="title"/>
          </p:nvPr>
        </p:nvSpPr>
        <p:spPr/>
        <p:txBody>
          <a:bodyPr/>
          <a:lstStyle/>
          <a:p>
            <a:r>
              <a:rPr lang="en-US"/>
              <a:t>Recommendations</a:t>
            </a:r>
          </a:p>
        </p:txBody>
      </p:sp>
      <p:sp>
        <p:nvSpPr>
          <p:cNvPr id="5" name="Content Placeholder 4">
            <a:extLst>
              <a:ext uri="{FF2B5EF4-FFF2-40B4-BE49-F238E27FC236}">
                <a16:creationId xmlns:a16="http://schemas.microsoft.com/office/drawing/2014/main" id="{E2B2EE02-6585-45E8-8C5D-98C25704EBAA}"/>
              </a:ext>
            </a:extLst>
          </p:cNvPr>
          <p:cNvSpPr>
            <a:spLocks noGrp="1"/>
          </p:cNvSpPr>
          <p:nvPr>
            <p:ph idx="1"/>
          </p:nvPr>
        </p:nvSpPr>
        <p:spPr/>
        <p:txBody>
          <a:bodyPr>
            <a:normAutofit/>
          </a:bodyPr>
          <a:lstStyle/>
          <a:p>
            <a:r>
              <a:rPr lang="en-US" dirty="0"/>
              <a:t>Consider pairing self-care interventions as an enhancement to existing in person services—particularly for groups with complex needs </a:t>
            </a:r>
          </a:p>
          <a:p>
            <a:r>
              <a:rPr lang="en-US" dirty="0"/>
              <a:t>Consider the role of peers and online mentors </a:t>
            </a:r>
          </a:p>
          <a:p>
            <a:r>
              <a:rPr lang="en-US" dirty="0"/>
              <a:t>Also consider how digital can be leveraged to reach parents, partners, and other supportive family members as a compliment to efforts to reach target population </a:t>
            </a:r>
          </a:p>
          <a:p>
            <a:r>
              <a:rPr lang="en-US" dirty="0"/>
              <a:t>Real-world implementation where participants opt-in to the intervention and make use of their own existing phones and network services should be tested</a:t>
            </a:r>
          </a:p>
        </p:txBody>
      </p:sp>
    </p:spTree>
    <p:extLst>
      <p:ext uri="{BB962C8B-B14F-4D97-AF65-F5344CB8AC3E}">
        <p14:creationId xmlns:p14="http://schemas.microsoft.com/office/powerpoint/2010/main" val="22315211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7A322-6FBD-4EA1-A278-55AEA8DB7A23}"/>
              </a:ext>
            </a:extLst>
          </p:cNvPr>
          <p:cNvSpPr>
            <a:spLocks noGrp="1"/>
          </p:cNvSpPr>
          <p:nvPr>
            <p:ph type="title"/>
          </p:nvPr>
        </p:nvSpPr>
        <p:spPr/>
        <p:txBody>
          <a:bodyPr/>
          <a:lstStyle/>
          <a:p>
            <a:r>
              <a:rPr lang="en-US"/>
              <a:t>Conclusions</a:t>
            </a:r>
          </a:p>
        </p:txBody>
      </p:sp>
      <p:sp>
        <p:nvSpPr>
          <p:cNvPr id="3" name="Text Placeholder 2">
            <a:extLst>
              <a:ext uri="{FF2B5EF4-FFF2-40B4-BE49-F238E27FC236}">
                <a16:creationId xmlns:a16="http://schemas.microsoft.com/office/drawing/2014/main" id="{52DD63B8-0BCB-4BD1-867C-CF50651AB181}"/>
              </a:ext>
            </a:extLst>
          </p:cNvPr>
          <p:cNvSpPr>
            <a:spLocks noGrp="1"/>
          </p:cNvSpPr>
          <p:nvPr>
            <p:ph idx="1"/>
          </p:nvPr>
        </p:nvSpPr>
        <p:spPr/>
        <p:txBody>
          <a:bodyPr>
            <a:normAutofit/>
          </a:bodyPr>
          <a:lstStyle/>
          <a:p>
            <a:r>
              <a:rPr lang="en-US" dirty="0"/>
              <a:t>Broadly speaking, the needs of YLHIV continue to go largely unmet, despite being among those at highest risk of adverse outcomes from HIV</a:t>
            </a:r>
          </a:p>
          <a:p>
            <a:r>
              <a:rPr lang="en-US" dirty="0"/>
              <a:t>Efforts to meet those needs must address not only health, but the broader informational, psychological, social and developmental needs specific to this age group</a:t>
            </a:r>
          </a:p>
          <a:p>
            <a:r>
              <a:rPr lang="en-US" dirty="0"/>
              <a:t>Using tools familiar to the younger generation of adolescents and young adults can be an effective way to engage youth, to share information and to let them know they are not alone in their experiences</a:t>
            </a:r>
          </a:p>
          <a:p>
            <a:r>
              <a:rPr lang="en-US" dirty="0"/>
              <a:t>While this intervention met specific needs that were not being addressed in  the clinic setting, self-care is just one piece of a broader comprehensive package of services for this population </a:t>
            </a:r>
          </a:p>
        </p:txBody>
      </p:sp>
    </p:spTree>
    <p:extLst>
      <p:ext uri="{BB962C8B-B14F-4D97-AF65-F5344CB8AC3E}">
        <p14:creationId xmlns:p14="http://schemas.microsoft.com/office/powerpoint/2010/main" val="504447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52042-3745-3F4D-ACBF-3F5F178E2421}"/>
              </a:ext>
            </a:extLst>
          </p:cNvPr>
          <p:cNvSpPr>
            <a:spLocks noGrp="1"/>
          </p:cNvSpPr>
          <p:nvPr>
            <p:ph type="title"/>
          </p:nvPr>
        </p:nvSpPr>
        <p:spPr>
          <a:xfrm>
            <a:off x="311199" y="259080"/>
            <a:ext cx="10515600" cy="724114"/>
          </a:xfrm>
        </p:spPr>
        <p:txBody>
          <a:bodyPr>
            <a:normAutofit/>
          </a:bodyPr>
          <a:lstStyle/>
          <a:p>
            <a:r>
              <a:rPr lang="en-CA" sz="2800" b="1" dirty="0">
                <a:solidFill>
                  <a:srgbClr val="16C1F3"/>
                </a:solidFill>
                <a:latin typeface="Oxygen"/>
                <a:ea typeface="Oxygen"/>
                <a:cs typeface="Oxygen"/>
                <a:sym typeface="Oxygen"/>
              </a:rPr>
              <a:t>WHO Guideline: Digital as point of access and enabler</a:t>
            </a:r>
            <a:endParaRPr lang="en-US" sz="2800" dirty="0"/>
          </a:p>
        </p:txBody>
      </p:sp>
      <p:cxnSp>
        <p:nvCxnSpPr>
          <p:cNvPr id="4" name="Shape 37">
            <a:extLst>
              <a:ext uri="{FF2B5EF4-FFF2-40B4-BE49-F238E27FC236}">
                <a16:creationId xmlns:a16="http://schemas.microsoft.com/office/drawing/2014/main" id="{8496DB52-E3DC-D04D-871B-77570ED44A46}"/>
              </a:ext>
            </a:extLst>
          </p:cNvPr>
          <p:cNvCxnSpPr/>
          <p:nvPr/>
        </p:nvCxnSpPr>
        <p:spPr>
          <a:xfrm>
            <a:off x="311200" y="983194"/>
            <a:ext cx="11569600" cy="0"/>
          </a:xfrm>
          <a:prstGeom prst="straightConnector1">
            <a:avLst/>
          </a:prstGeom>
          <a:noFill/>
          <a:ln w="25400" cap="flat">
            <a:solidFill>
              <a:srgbClr val="939598"/>
            </a:solidFill>
            <a:prstDash val="dot"/>
            <a:round/>
            <a:headEnd type="none" w="lg" len="lg"/>
            <a:tailEnd type="none" w="lg" len="lg"/>
          </a:ln>
        </p:spPr>
      </p:cxnSp>
      <p:pic>
        <p:nvPicPr>
          <p:cNvPr id="6" name="Picture 5" descr="A group of people posing for the camera&#10;&#10;Description automatically generated">
            <a:extLst>
              <a:ext uri="{FF2B5EF4-FFF2-40B4-BE49-F238E27FC236}">
                <a16:creationId xmlns:a16="http://schemas.microsoft.com/office/drawing/2014/main" id="{BC940BAF-B08E-CC45-9381-E4E62C8F9F02}"/>
              </a:ext>
            </a:extLst>
          </p:cNvPr>
          <p:cNvPicPr>
            <a:picLocks noChangeAspect="1"/>
          </p:cNvPicPr>
          <p:nvPr/>
        </p:nvPicPr>
        <p:blipFill>
          <a:blip r:embed="rId2"/>
          <a:stretch>
            <a:fillRect/>
          </a:stretch>
        </p:blipFill>
        <p:spPr>
          <a:xfrm>
            <a:off x="1520770" y="1339852"/>
            <a:ext cx="3435123" cy="4857750"/>
          </a:xfrm>
          <a:prstGeom prst="rect">
            <a:avLst/>
          </a:prstGeom>
          <a:ln w="15875">
            <a:solidFill>
              <a:schemeClr val="tx1"/>
            </a:solidFill>
          </a:ln>
        </p:spPr>
      </p:pic>
      <p:pic>
        <p:nvPicPr>
          <p:cNvPr id="8" name="Content Placeholder 3">
            <a:extLst>
              <a:ext uri="{FF2B5EF4-FFF2-40B4-BE49-F238E27FC236}">
                <a16:creationId xmlns:a16="http://schemas.microsoft.com/office/drawing/2014/main" id="{FDAC2225-C58A-C940-9846-D559CAD818C7}"/>
              </a:ext>
            </a:extLst>
          </p:cNvPr>
          <p:cNvPicPr>
            <a:picLocks noGrp="1" noChangeAspect="1"/>
          </p:cNvPicPr>
          <p:nvPr>
            <p:ph idx="1"/>
          </p:nvPr>
        </p:nvPicPr>
        <p:blipFill>
          <a:blip r:embed="rId3"/>
          <a:stretch>
            <a:fillRect/>
          </a:stretch>
        </p:blipFill>
        <p:spPr>
          <a:xfrm>
            <a:off x="5879947" y="983194"/>
            <a:ext cx="5204827" cy="5571067"/>
          </a:xfrm>
          <a:prstGeom prst="rect">
            <a:avLst/>
          </a:prstGeom>
        </p:spPr>
      </p:pic>
    </p:spTree>
    <p:extLst>
      <p:ext uri="{BB962C8B-B14F-4D97-AF65-F5344CB8AC3E}">
        <p14:creationId xmlns:p14="http://schemas.microsoft.com/office/powerpoint/2010/main" val="20220248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5"/>
          <p:cNvSpPr txBox="1">
            <a:spLocks noGrp="1"/>
          </p:cNvSpPr>
          <p:nvPr>
            <p:ph type="title" idx="4294967295"/>
          </p:nvPr>
        </p:nvSpPr>
        <p:spPr>
          <a:xfrm>
            <a:off x="208073" y="4236233"/>
            <a:ext cx="7208000" cy="885600"/>
          </a:xfrm>
          <a:prstGeom prst="rect">
            <a:avLst/>
          </a:prstGeom>
        </p:spPr>
        <p:txBody>
          <a:bodyPr spcFirstLastPara="1" wrap="square" lIns="121900" tIns="121900" rIns="121900" bIns="121900" anchor="t" anchorCtr="0">
            <a:noAutofit/>
          </a:bodyPr>
          <a:lstStyle/>
          <a:p>
            <a:pPr algn="ctr"/>
            <a:r>
              <a:rPr lang="en-US" sz="6600" b="1" dirty="0">
                <a:solidFill>
                  <a:schemeClr val="bg1"/>
                </a:solidFill>
              </a:rPr>
              <a:t>Q&amp;A</a:t>
            </a:r>
          </a:p>
        </p:txBody>
      </p:sp>
    </p:spTree>
    <p:extLst>
      <p:ext uri="{BB962C8B-B14F-4D97-AF65-F5344CB8AC3E}">
        <p14:creationId xmlns:p14="http://schemas.microsoft.com/office/powerpoint/2010/main" val="3980406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52042-3745-3F4D-ACBF-3F5F178E2421}"/>
              </a:ext>
            </a:extLst>
          </p:cNvPr>
          <p:cNvSpPr>
            <a:spLocks noGrp="1"/>
          </p:cNvSpPr>
          <p:nvPr>
            <p:ph type="title"/>
          </p:nvPr>
        </p:nvSpPr>
        <p:spPr>
          <a:xfrm>
            <a:off x="311199" y="259080"/>
            <a:ext cx="10515600" cy="724114"/>
          </a:xfrm>
        </p:spPr>
        <p:txBody>
          <a:bodyPr>
            <a:normAutofit/>
          </a:bodyPr>
          <a:lstStyle/>
          <a:p>
            <a:r>
              <a:rPr lang="en-CA" sz="2800" b="1" dirty="0">
                <a:solidFill>
                  <a:srgbClr val="16C1F3"/>
                </a:solidFill>
                <a:latin typeface="Oxygen"/>
                <a:ea typeface="Oxygen"/>
                <a:cs typeface="Oxygen"/>
                <a:sym typeface="Oxygen"/>
              </a:rPr>
              <a:t>WHO Guideline: Self-Care and SRHR</a:t>
            </a:r>
            <a:endParaRPr lang="en-US" sz="2800" dirty="0"/>
          </a:p>
        </p:txBody>
      </p:sp>
      <p:sp>
        <p:nvSpPr>
          <p:cNvPr id="3" name="Content Placeholder 2">
            <a:extLst>
              <a:ext uri="{FF2B5EF4-FFF2-40B4-BE49-F238E27FC236}">
                <a16:creationId xmlns:a16="http://schemas.microsoft.com/office/drawing/2014/main" id="{4EC8C5FF-4D9B-4546-AFD3-9A13B9B887EE}"/>
              </a:ext>
            </a:extLst>
          </p:cNvPr>
          <p:cNvSpPr>
            <a:spLocks noGrp="1"/>
          </p:cNvSpPr>
          <p:nvPr>
            <p:ph idx="1"/>
          </p:nvPr>
        </p:nvSpPr>
        <p:spPr>
          <a:xfrm>
            <a:off x="311199" y="1387733"/>
            <a:ext cx="6040615" cy="4972155"/>
          </a:xfrm>
        </p:spPr>
        <p:txBody>
          <a:bodyPr>
            <a:normAutofit fontScale="92500" lnSpcReduction="10000"/>
          </a:bodyPr>
          <a:lstStyle/>
          <a:p>
            <a:pPr marL="0" indent="0">
              <a:buNone/>
            </a:pPr>
            <a:r>
              <a:rPr lang="en-US" sz="2400" b="1" dirty="0"/>
              <a:t>Good Practice Statement 7</a:t>
            </a:r>
            <a:r>
              <a:rPr lang="en-US" sz="2400" dirty="0"/>
              <a:t>: Digital health interventions offer opportunities to promote, offer information about and provide discussion forums for self-care interventions, including for SRHR</a:t>
            </a:r>
          </a:p>
          <a:p>
            <a:pPr marL="0" indent="0">
              <a:buNone/>
            </a:pPr>
            <a:endParaRPr lang="en-US" sz="2400" dirty="0"/>
          </a:p>
          <a:p>
            <a:pPr marL="0" indent="0">
              <a:buNone/>
            </a:pPr>
            <a:r>
              <a:rPr lang="en-US" sz="2400" dirty="0"/>
              <a:t>All recommendations that deal with aspects of </a:t>
            </a:r>
            <a:r>
              <a:rPr lang="en-US" sz="2400" b="1" dirty="0"/>
              <a:t>health education</a:t>
            </a:r>
            <a:r>
              <a:rPr lang="en-US" sz="2400" dirty="0"/>
              <a:t>, </a:t>
            </a:r>
            <a:r>
              <a:rPr lang="en-US" sz="2400" b="1" dirty="0"/>
              <a:t>individual decision-making</a:t>
            </a:r>
            <a:r>
              <a:rPr lang="en-US" sz="2400" dirty="0"/>
              <a:t>, </a:t>
            </a:r>
            <a:r>
              <a:rPr lang="en-US" sz="2400" b="1" dirty="0"/>
              <a:t>self-assessment</a:t>
            </a:r>
            <a:r>
              <a:rPr lang="en-US" sz="2400" dirty="0"/>
              <a:t>, and </a:t>
            </a:r>
            <a:r>
              <a:rPr lang="en-US" sz="2400" b="1" dirty="0"/>
              <a:t>sensitization </a:t>
            </a:r>
            <a:r>
              <a:rPr lang="en-US" sz="2400" dirty="0"/>
              <a:t>for individuals, communities and health care workers represent a potential intersection between self-care and digital health </a:t>
            </a:r>
          </a:p>
          <a:p>
            <a:pPr marL="0" indent="0">
              <a:buNone/>
            </a:pPr>
            <a:endParaRPr lang="en-US" sz="2400" dirty="0"/>
          </a:p>
          <a:p>
            <a:pPr marL="0" indent="0">
              <a:buNone/>
            </a:pPr>
            <a:r>
              <a:rPr lang="en-US" sz="2400" dirty="0"/>
              <a:t>Digital health can facilitate the delivery of health information that is accessible, reliable, useful and consistent with individual’s needs</a:t>
            </a:r>
          </a:p>
          <a:p>
            <a:endParaRPr lang="en-US" dirty="0"/>
          </a:p>
        </p:txBody>
      </p:sp>
      <p:cxnSp>
        <p:nvCxnSpPr>
          <p:cNvPr id="4" name="Shape 37">
            <a:extLst>
              <a:ext uri="{FF2B5EF4-FFF2-40B4-BE49-F238E27FC236}">
                <a16:creationId xmlns:a16="http://schemas.microsoft.com/office/drawing/2014/main" id="{8496DB52-E3DC-D04D-871B-77570ED44A46}"/>
              </a:ext>
            </a:extLst>
          </p:cNvPr>
          <p:cNvCxnSpPr/>
          <p:nvPr/>
        </p:nvCxnSpPr>
        <p:spPr>
          <a:xfrm>
            <a:off x="311200" y="983194"/>
            <a:ext cx="11569600" cy="0"/>
          </a:xfrm>
          <a:prstGeom prst="straightConnector1">
            <a:avLst/>
          </a:prstGeom>
          <a:noFill/>
          <a:ln w="25400" cap="flat">
            <a:solidFill>
              <a:srgbClr val="939598"/>
            </a:solidFill>
            <a:prstDash val="dot"/>
            <a:round/>
            <a:headEnd type="none" w="lg" len="lg"/>
            <a:tailEnd type="none" w="lg" len="lg"/>
          </a:ln>
        </p:spPr>
      </p:cxnSp>
      <p:pic>
        <p:nvPicPr>
          <p:cNvPr id="7" name="Picture 6" descr="A screenshot of a cell phone&#10;&#10;Description automatically generated">
            <a:extLst>
              <a:ext uri="{FF2B5EF4-FFF2-40B4-BE49-F238E27FC236}">
                <a16:creationId xmlns:a16="http://schemas.microsoft.com/office/drawing/2014/main" id="{639C2F0C-B83A-D34F-8CE3-0AC319B56558}"/>
              </a:ext>
            </a:extLst>
          </p:cNvPr>
          <p:cNvPicPr/>
          <p:nvPr/>
        </p:nvPicPr>
        <p:blipFill>
          <a:blip r:embed="rId2"/>
          <a:stretch>
            <a:fillRect/>
          </a:stretch>
        </p:blipFill>
        <p:spPr>
          <a:xfrm>
            <a:off x="6351814" y="1417120"/>
            <a:ext cx="5528986" cy="4457686"/>
          </a:xfrm>
          <a:prstGeom prst="rect">
            <a:avLst/>
          </a:prstGeom>
          <a:effectLst/>
        </p:spPr>
      </p:pic>
    </p:spTree>
    <p:extLst>
      <p:ext uri="{BB962C8B-B14F-4D97-AF65-F5344CB8AC3E}">
        <p14:creationId xmlns:p14="http://schemas.microsoft.com/office/powerpoint/2010/main" val="2391643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C78D6A81-B446-8C48-AC85-604AA1B8DEC4}"/>
              </a:ext>
            </a:extLst>
          </p:cNvPr>
          <p:cNvPicPr>
            <a:picLocks noChangeAspect="1"/>
          </p:cNvPicPr>
          <p:nvPr/>
        </p:nvPicPr>
        <p:blipFill>
          <a:blip r:embed="rId2"/>
          <a:stretch>
            <a:fillRect/>
          </a:stretch>
        </p:blipFill>
        <p:spPr>
          <a:xfrm>
            <a:off x="4357319" y="0"/>
            <a:ext cx="7834681" cy="6858000"/>
          </a:xfrm>
          <a:prstGeom prst="rect">
            <a:avLst/>
          </a:prstGeom>
        </p:spPr>
      </p:pic>
      <p:sp>
        <p:nvSpPr>
          <p:cNvPr id="11" name="TextBox 10">
            <a:extLst>
              <a:ext uri="{FF2B5EF4-FFF2-40B4-BE49-F238E27FC236}">
                <a16:creationId xmlns:a16="http://schemas.microsoft.com/office/drawing/2014/main" id="{DC4AB0B4-69BB-BB40-995E-7E6FD0BE20E4}"/>
              </a:ext>
            </a:extLst>
          </p:cNvPr>
          <p:cNvSpPr txBox="1"/>
          <p:nvPr/>
        </p:nvSpPr>
        <p:spPr>
          <a:xfrm>
            <a:off x="249382" y="4349285"/>
            <a:ext cx="4271425" cy="2246769"/>
          </a:xfrm>
          <a:prstGeom prst="rect">
            <a:avLst/>
          </a:prstGeom>
          <a:noFill/>
        </p:spPr>
        <p:txBody>
          <a:bodyPr wrap="square" rtlCol="0">
            <a:spAutoFit/>
          </a:bodyPr>
          <a:lstStyle/>
          <a:p>
            <a:r>
              <a:rPr lang="en-US" sz="2000" dirty="0"/>
              <a:t>WHO Digital Health Guideline provides detailed recommendations on </a:t>
            </a:r>
            <a:r>
              <a:rPr lang="en-US" sz="2000" i="1" dirty="0"/>
              <a:t>Targeted Client Communication &amp;</a:t>
            </a:r>
          </a:p>
          <a:p>
            <a:r>
              <a:rPr lang="en-US" sz="2000" i="1" dirty="0"/>
              <a:t>Client to Provider Telemedicine (in the Healthcare Provider category). Almost all client related digital health approaches relate to self care. </a:t>
            </a:r>
          </a:p>
        </p:txBody>
      </p:sp>
      <p:sp>
        <p:nvSpPr>
          <p:cNvPr id="2" name="Rectangle 1">
            <a:extLst>
              <a:ext uri="{FF2B5EF4-FFF2-40B4-BE49-F238E27FC236}">
                <a16:creationId xmlns:a16="http://schemas.microsoft.com/office/drawing/2014/main" id="{B96739E0-1988-8542-B2FE-E0CFB681BAAC}"/>
              </a:ext>
            </a:extLst>
          </p:cNvPr>
          <p:cNvSpPr/>
          <p:nvPr/>
        </p:nvSpPr>
        <p:spPr>
          <a:xfrm>
            <a:off x="4684295" y="1475874"/>
            <a:ext cx="2422358" cy="3015915"/>
          </a:xfrm>
          <a:prstGeom prst="rect">
            <a:avLst/>
          </a:prstGeom>
          <a:noFill/>
          <a:ln w="730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8" descr="A picture containing table, computer&#10;&#10;Description automatically generated">
            <a:extLst>
              <a:ext uri="{FF2B5EF4-FFF2-40B4-BE49-F238E27FC236}">
                <a16:creationId xmlns:a16="http://schemas.microsoft.com/office/drawing/2014/main" id="{5EB8A3CB-F9E0-F74C-86B1-47409CA311F8}"/>
              </a:ext>
            </a:extLst>
          </p:cNvPr>
          <p:cNvPicPr>
            <a:picLocks noGrp="1" noChangeAspect="1"/>
          </p:cNvPicPr>
          <p:nvPr>
            <p:ph idx="1"/>
          </p:nvPr>
        </p:nvPicPr>
        <p:blipFill>
          <a:blip r:embed="rId3"/>
          <a:stretch>
            <a:fillRect/>
          </a:stretch>
        </p:blipFill>
        <p:spPr>
          <a:xfrm>
            <a:off x="1240001" y="492221"/>
            <a:ext cx="2502568" cy="3530070"/>
          </a:xfrm>
          <a:ln w="15875">
            <a:solidFill>
              <a:schemeClr val="tx1"/>
            </a:solidFill>
          </a:ln>
        </p:spPr>
      </p:pic>
    </p:spTree>
    <p:extLst>
      <p:ext uri="{BB962C8B-B14F-4D97-AF65-F5344CB8AC3E}">
        <p14:creationId xmlns:p14="http://schemas.microsoft.com/office/powerpoint/2010/main" val="3935734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52042-3745-3F4D-ACBF-3F5F178E2421}"/>
              </a:ext>
            </a:extLst>
          </p:cNvPr>
          <p:cNvSpPr>
            <a:spLocks noGrp="1"/>
          </p:cNvSpPr>
          <p:nvPr>
            <p:ph type="title"/>
          </p:nvPr>
        </p:nvSpPr>
        <p:spPr>
          <a:xfrm>
            <a:off x="503664" y="288925"/>
            <a:ext cx="10866120" cy="750570"/>
          </a:xfrm>
        </p:spPr>
        <p:txBody>
          <a:bodyPr>
            <a:normAutofit/>
          </a:bodyPr>
          <a:lstStyle/>
          <a:p>
            <a:r>
              <a:rPr lang="en-CA" sz="3600" b="1" dirty="0">
                <a:solidFill>
                  <a:srgbClr val="16C1F3"/>
                </a:solidFill>
                <a:latin typeface="Oxygen"/>
                <a:ea typeface="Oxygen"/>
                <a:cs typeface="Oxygen"/>
                <a:sym typeface="Oxygen"/>
              </a:rPr>
              <a:t>Unique benefits of digitally-enhanced self care </a:t>
            </a:r>
            <a:endParaRPr lang="en-US" sz="3600" dirty="0"/>
          </a:p>
        </p:txBody>
      </p:sp>
      <p:cxnSp>
        <p:nvCxnSpPr>
          <p:cNvPr id="4" name="Shape 37">
            <a:extLst>
              <a:ext uri="{FF2B5EF4-FFF2-40B4-BE49-F238E27FC236}">
                <a16:creationId xmlns:a16="http://schemas.microsoft.com/office/drawing/2014/main" id="{8496DB52-E3DC-D04D-871B-77570ED44A46}"/>
              </a:ext>
            </a:extLst>
          </p:cNvPr>
          <p:cNvCxnSpPr/>
          <p:nvPr/>
        </p:nvCxnSpPr>
        <p:spPr>
          <a:xfrm>
            <a:off x="311200" y="1039495"/>
            <a:ext cx="11569600" cy="0"/>
          </a:xfrm>
          <a:prstGeom prst="straightConnector1">
            <a:avLst/>
          </a:prstGeom>
          <a:noFill/>
          <a:ln w="25400" cap="flat">
            <a:solidFill>
              <a:srgbClr val="939598"/>
            </a:solidFill>
            <a:prstDash val="dot"/>
            <a:round/>
            <a:headEnd type="none" w="lg" len="lg"/>
            <a:tailEnd type="none" w="lg" len="lg"/>
          </a:ln>
        </p:spPr>
      </p:cxnSp>
      <p:sp>
        <p:nvSpPr>
          <p:cNvPr id="8" name="Content Placeholder 7">
            <a:extLst>
              <a:ext uri="{FF2B5EF4-FFF2-40B4-BE49-F238E27FC236}">
                <a16:creationId xmlns:a16="http://schemas.microsoft.com/office/drawing/2014/main" id="{982100F0-359C-AE4F-A8D6-CFC519CFAAE3}"/>
              </a:ext>
            </a:extLst>
          </p:cNvPr>
          <p:cNvSpPr>
            <a:spLocks noGrp="1"/>
          </p:cNvSpPr>
          <p:nvPr>
            <p:ph idx="1"/>
          </p:nvPr>
        </p:nvSpPr>
        <p:spPr>
          <a:xfrm>
            <a:off x="678924" y="1467167"/>
            <a:ext cx="10515600" cy="3104828"/>
          </a:xfrm>
        </p:spPr>
        <p:txBody>
          <a:bodyPr>
            <a:noAutofit/>
          </a:bodyPr>
          <a:lstStyle/>
          <a:p>
            <a:pPr lvl="0"/>
            <a:r>
              <a:rPr lang="en-US" sz="3600" dirty="0"/>
              <a:t>Increased access to health information and services</a:t>
            </a:r>
          </a:p>
          <a:p>
            <a:pPr lvl="0"/>
            <a:r>
              <a:rPr lang="en-US" sz="3600" dirty="0"/>
              <a:t>Safeguarded anonymity and increasing autonomy</a:t>
            </a:r>
          </a:p>
          <a:p>
            <a:pPr lvl="0"/>
            <a:r>
              <a:rPr lang="en-US" sz="3600" dirty="0"/>
              <a:t>Linkages to the healthcare system for continuity of care</a:t>
            </a:r>
          </a:p>
          <a:p>
            <a:pPr lvl="0"/>
            <a:r>
              <a:rPr lang="en-US" sz="3600" dirty="0"/>
              <a:t>Personalized services </a:t>
            </a:r>
          </a:p>
          <a:p>
            <a:pPr lvl="0"/>
            <a:r>
              <a:rPr lang="en-US" sz="3600" dirty="0"/>
              <a:t>Continuous program monitoring for quality, safety and user satisfaction and impact  </a:t>
            </a:r>
          </a:p>
          <a:p>
            <a:endParaRPr lang="en-US" sz="3600" dirty="0"/>
          </a:p>
        </p:txBody>
      </p:sp>
    </p:spTree>
    <p:extLst>
      <p:ext uri="{BB962C8B-B14F-4D97-AF65-F5344CB8AC3E}">
        <p14:creationId xmlns:p14="http://schemas.microsoft.com/office/powerpoint/2010/main" val="1888690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52042-3745-3F4D-ACBF-3F5F178E2421}"/>
              </a:ext>
            </a:extLst>
          </p:cNvPr>
          <p:cNvSpPr>
            <a:spLocks noGrp="1"/>
          </p:cNvSpPr>
          <p:nvPr>
            <p:ph type="title"/>
          </p:nvPr>
        </p:nvSpPr>
        <p:spPr>
          <a:xfrm>
            <a:off x="662940" y="327660"/>
            <a:ext cx="10866120" cy="1325563"/>
          </a:xfrm>
        </p:spPr>
        <p:txBody>
          <a:bodyPr>
            <a:normAutofit/>
          </a:bodyPr>
          <a:lstStyle/>
          <a:p>
            <a:r>
              <a:rPr lang="en-CA" sz="3600" b="1" dirty="0">
                <a:solidFill>
                  <a:srgbClr val="16C1F3"/>
                </a:solidFill>
                <a:latin typeface="Oxygen"/>
                <a:ea typeface="Oxygen"/>
                <a:cs typeface="Oxygen"/>
                <a:sym typeface="Oxygen"/>
              </a:rPr>
              <a:t>Major themes: Continuity of care &amp; Linkage to healthcare providers </a:t>
            </a:r>
            <a:endParaRPr lang="en-US" sz="3600" dirty="0"/>
          </a:p>
        </p:txBody>
      </p:sp>
      <p:sp>
        <p:nvSpPr>
          <p:cNvPr id="3" name="Content Placeholder 2">
            <a:extLst>
              <a:ext uri="{FF2B5EF4-FFF2-40B4-BE49-F238E27FC236}">
                <a16:creationId xmlns:a16="http://schemas.microsoft.com/office/drawing/2014/main" id="{4EC8C5FF-4D9B-4546-AFD3-9A13B9B887EE}"/>
              </a:ext>
            </a:extLst>
          </p:cNvPr>
          <p:cNvSpPr>
            <a:spLocks noGrp="1"/>
          </p:cNvSpPr>
          <p:nvPr>
            <p:ph idx="1"/>
          </p:nvPr>
        </p:nvSpPr>
        <p:spPr>
          <a:xfrm>
            <a:off x="838200" y="1653223"/>
            <a:ext cx="6861313" cy="4915852"/>
          </a:xfrm>
        </p:spPr>
        <p:txBody>
          <a:bodyPr>
            <a:normAutofit/>
          </a:bodyPr>
          <a:lstStyle/>
          <a:p>
            <a:endParaRPr lang="en-US" b="1" dirty="0"/>
          </a:p>
          <a:p>
            <a:pPr lvl="1"/>
            <a:r>
              <a:rPr lang="en-US" sz="2800" b="1" dirty="0" err="1"/>
              <a:t>Jojo</a:t>
            </a:r>
            <a:r>
              <a:rPr lang="en-US" sz="2800" dirty="0"/>
              <a:t> – </a:t>
            </a:r>
            <a:r>
              <a:rPr lang="en-US" sz="2800" dirty="0" err="1"/>
              <a:t>Whatsapp</a:t>
            </a:r>
            <a:r>
              <a:rPr lang="en-US" sz="2800" dirty="0"/>
              <a:t> chat with licensed clinician to ask questions and order contraceptives (Kenya, SH:24)</a:t>
            </a:r>
          </a:p>
          <a:p>
            <a:pPr lvl="1"/>
            <a:endParaRPr lang="en-US" sz="2800" dirty="0"/>
          </a:p>
          <a:p>
            <a:pPr lvl="1"/>
            <a:r>
              <a:rPr lang="en-US" sz="2800" b="1" dirty="0"/>
              <a:t>B-Wise</a:t>
            </a:r>
            <a:r>
              <a:rPr lang="en-US" sz="2800" dirty="0"/>
              <a:t> and other education sexual health platforms offer links to live-chat or help lines with licensed professionals (</a:t>
            </a:r>
            <a:r>
              <a:rPr lang="en-US" sz="2800" dirty="0" err="1"/>
              <a:t>WitsRHI</a:t>
            </a:r>
            <a:r>
              <a:rPr lang="en-US" sz="2800" dirty="0"/>
              <a:t>, </a:t>
            </a:r>
            <a:r>
              <a:rPr lang="en-US" sz="2800" dirty="0" err="1"/>
              <a:t>Aidsfonds</a:t>
            </a:r>
            <a:r>
              <a:rPr lang="en-US" sz="2800" dirty="0"/>
              <a:t> and other partners in South Africa)</a:t>
            </a:r>
          </a:p>
          <a:p>
            <a:pPr lvl="1"/>
            <a:endParaRPr lang="en-US" b="1" dirty="0"/>
          </a:p>
        </p:txBody>
      </p:sp>
      <p:cxnSp>
        <p:nvCxnSpPr>
          <p:cNvPr id="4" name="Shape 37">
            <a:extLst>
              <a:ext uri="{FF2B5EF4-FFF2-40B4-BE49-F238E27FC236}">
                <a16:creationId xmlns:a16="http://schemas.microsoft.com/office/drawing/2014/main" id="{8496DB52-E3DC-D04D-871B-77570ED44A46}"/>
              </a:ext>
            </a:extLst>
          </p:cNvPr>
          <p:cNvCxnSpPr/>
          <p:nvPr/>
        </p:nvCxnSpPr>
        <p:spPr>
          <a:xfrm>
            <a:off x="311200" y="1516062"/>
            <a:ext cx="11569600" cy="0"/>
          </a:xfrm>
          <a:prstGeom prst="straightConnector1">
            <a:avLst/>
          </a:prstGeom>
          <a:noFill/>
          <a:ln w="25400" cap="flat">
            <a:solidFill>
              <a:srgbClr val="939598"/>
            </a:solidFill>
            <a:prstDash val="dot"/>
            <a:round/>
            <a:headEnd type="none" w="lg" len="lg"/>
            <a:tailEnd type="none" w="lg" len="lg"/>
          </a:ln>
        </p:spPr>
      </p:cxnSp>
      <p:pic>
        <p:nvPicPr>
          <p:cNvPr id="6" name="Picture 5" descr="A screenshot of a cell phone&#10;&#10;Description automatically generated">
            <a:extLst>
              <a:ext uri="{FF2B5EF4-FFF2-40B4-BE49-F238E27FC236}">
                <a16:creationId xmlns:a16="http://schemas.microsoft.com/office/drawing/2014/main" id="{0CB1C545-FC82-FE49-AFFB-98CDF8AA2D69}"/>
              </a:ext>
            </a:extLst>
          </p:cNvPr>
          <p:cNvPicPr>
            <a:picLocks noChangeAspect="1"/>
          </p:cNvPicPr>
          <p:nvPr/>
        </p:nvPicPr>
        <p:blipFill>
          <a:blip r:embed="rId3"/>
          <a:stretch>
            <a:fillRect/>
          </a:stretch>
        </p:blipFill>
        <p:spPr>
          <a:xfrm>
            <a:off x="8680024" y="1653223"/>
            <a:ext cx="3024906" cy="4735285"/>
          </a:xfrm>
          <a:prstGeom prst="rect">
            <a:avLst/>
          </a:prstGeom>
        </p:spPr>
      </p:pic>
    </p:spTree>
    <p:extLst>
      <p:ext uri="{BB962C8B-B14F-4D97-AF65-F5344CB8AC3E}">
        <p14:creationId xmlns:p14="http://schemas.microsoft.com/office/powerpoint/2010/main" val="522789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52042-3745-3F4D-ACBF-3F5F178E2421}"/>
              </a:ext>
            </a:extLst>
          </p:cNvPr>
          <p:cNvSpPr>
            <a:spLocks noGrp="1"/>
          </p:cNvSpPr>
          <p:nvPr>
            <p:ph type="title"/>
          </p:nvPr>
        </p:nvSpPr>
        <p:spPr>
          <a:xfrm>
            <a:off x="222960" y="288925"/>
            <a:ext cx="10866120" cy="1325563"/>
          </a:xfrm>
        </p:spPr>
        <p:txBody>
          <a:bodyPr>
            <a:normAutofit/>
          </a:bodyPr>
          <a:lstStyle/>
          <a:p>
            <a:r>
              <a:rPr lang="en-CA" sz="3600" b="1" dirty="0">
                <a:solidFill>
                  <a:srgbClr val="16C1F3"/>
                </a:solidFill>
                <a:latin typeface="Oxygen"/>
                <a:ea typeface="Oxygen"/>
                <a:cs typeface="Oxygen"/>
                <a:sym typeface="Oxygen"/>
              </a:rPr>
              <a:t>Major themes: Safety &amp; Quality</a:t>
            </a:r>
            <a:endParaRPr lang="en-US" sz="3600" dirty="0"/>
          </a:p>
        </p:txBody>
      </p:sp>
      <p:sp>
        <p:nvSpPr>
          <p:cNvPr id="3" name="Content Placeholder 2">
            <a:extLst>
              <a:ext uri="{FF2B5EF4-FFF2-40B4-BE49-F238E27FC236}">
                <a16:creationId xmlns:a16="http://schemas.microsoft.com/office/drawing/2014/main" id="{4EC8C5FF-4D9B-4546-AFD3-9A13B9B887EE}"/>
              </a:ext>
            </a:extLst>
          </p:cNvPr>
          <p:cNvSpPr>
            <a:spLocks noGrp="1"/>
          </p:cNvSpPr>
          <p:nvPr>
            <p:ph idx="1"/>
          </p:nvPr>
        </p:nvSpPr>
        <p:spPr>
          <a:xfrm>
            <a:off x="311200" y="1618525"/>
            <a:ext cx="6512098" cy="4915852"/>
          </a:xfrm>
        </p:spPr>
        <p:txBody>
          <a:bodyPr>
            <a:normAutofit fontScale="92500" lnSpcReduction="10000"/>
          </a:bodyPr>
          <a:lstStyle/>
          <a:p>
            <a:endParaRPr lang="en-US" b="1" dirty="0"/>
          </a:p>
          <a:p>
            <a:pPr lvl="1"/>
            <a:r>
              <a:rPr lang="en-US" sz="2800" b="1" dirty="0"/>
              <a:t>Samsara</a:t>
            </a:r>
            <a:r>
              <a:rPr lang="en-US" sz="2800" dirty="0"/>
              <a:t> - medication abortion support app (Indonesia, Ibis RH) provided the same level of care as live-hotline counseling only – no differences in user reports of support and preparedness</a:t>
            </a:r>
          </a:p>
          <a:p>
            <a:pPr lvl="1"/>
            <a:endParaRPr lang="en-US" sz="2800" dirty="0"/>
          </a:p>
          <a:p>
            <a:pPr lvl="1"/>
            <a:r>
              <a:rPr lang="en-US" sz="2800" dirty="0"/>
              <a:t>Concerns over safety and quality, but digital platforms can provide a high level of control over messages and content and links to licensed providers </a:t>
            </a:r>
          </a:p>
          <a:p>
            <a:pPr lvl="2"/>
            <a:r>
              <a:rPr lang="en-US" sz="2800" dirty="0" err="1"/>
              <a:t>Eg.</a:t>
            </a:r>
            <a:r>
              <a:rPr lang="en-US" sz="2800" dirty="0"/>
              <a:t> in-clinic web platform in South Africa (</a:t>
            </a:r>
            <a:r>
              <a:rPr lang="en-US" sz="2800" dirty="0" err="1"/>
              <a:t>WitsRHI</a:t>
            </a:r>
            <a:r>
              <a:rPr lang="en-US" sz="2800" dirty="0"/>
              <a:t>)</a:t>
            </a:r>
          </a:p>
          <a:p>
            <a:pPr lvl="1"/>
            <a:endParaRPr lang="en-US" b="1" dirty="0"/>
          </a:p>
        </p:txBody>
      </p:sp>
      <p:cxnSp>
        <p:nvCxnSpPr>
          <p:cNvPr id="4" name="Shape 37">
            <a:extLst>
              <a:ext uri="{FF2B5EF4-FFF2-40B4-BE49-F238E27FC236}">
                <a16:creationId xmlns:a16="http://schemas.microsoft.com/office/drawing/2014/main" id="{8496DB52-E3DC-D04D-871B-77570ED44A46}"/>
              </a:ext>
            </a:extLst>
          </p:cNvPr>
          <p:cNvCxnSpPr/>
          <p:nvPr/>
        </p:nvCxnSpPr>
        <p:spPr>
          <a:xfrm>
            <a:off x="311200" y="1516062"/>
            <a:ext cx="11569600" cy="0"/>
          </a:xfrm>
          <a:prstGeom prst="straightConnector1">
            <a:avLst/>
          </a:prstGeom>
          <a:noFill/>
          <a:ln w="25400" cap="flat">
            <a:solidFill>
              <a:srgbClr val="939598"/>
            </a:solidFill>
            <a:prstDash val="dot"/>
            <a:round/>
            <a:headEnd type="none" w="lg" len="lg"/>
            <a:tailEnd type="none" w="lg" len="lg"/>
          </a:ln>
        </p:spPr>
      </p:cxnSp>
      <p:pic>
        <p:nvPicPr>
          <p:cNvPr id="8" name="Picture 7" descr="A close up of text on a white background&#10;&#10;Description automatically generated">
            <a:extLst>
              <a:ext uri="{FF2B5EF4-FFF2-40B4-BE49-F238E27FC236}">
                <a16:creationId xmlns:a16="http://schemas.microsoft.com/office/drawing/2014/main" id="{E812FD28-0201-8043-B97A-237FD20FE97A}"/>
              </a:ext>
            </a:extLst>
          </p:cNvPr>
          <p:cNvPicPr>
            <a:picLocks noChangeAspect="1"/>
          </p:cNvPicPr>
          <p:nvPr/>
        </p:nvPicPr>
        <p:blipFill>
          <a:blip r:embed="rId3"/>
          <a:stretch>
            <a:fillRect/>
          </a:stretch>
        </p:blipFill>
        <p:spPr>
          <a:xfrm>
            <a:off x="7350298" y="1269585"/>
            <a:ext cx="4618742" cy="4602508"/>
          </a:xfrm>
          <a:prstGeom prst="rect">
            <a:avLst/>
          </a:prstGeom>
        </p:spPr>
      </p:pic>
    </p:spTree>
    <p:extLst>
      <p:ext uri="{BB962C8B-B14F-4D97-AF65-F5344CB8AC3E}">
        <p14:creationId xmlns:p14="http://schemas.microsoft.com/office/powerpoint/2010/main" val="40032497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GDHN Marketing Template">
  <a:themeElements>
    <a:clrScheme name="Paradigm">
      <a:dk1>
        <a:srgbClr val="0A56AC"/>
      </a:dk1>
      <a:lt1>
        <a:srgbClr val="FFFFFF"/>
      </a:lt1>
      <a:dk2>
        <a:srgbClr val="666666"/>
      </a:dk2>
      <a:lt2>
        <a:srgbClr val="626B73"/>
      </a:lt2>
      <a:accent1>
        <a:srgbClr val="FFFFFF"/>
      </a:accent1>
      <a:accent2>
        <a:srgbClr val="F6931C"/>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YouthPowerActi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outhPowerAction" id="{D3B85EA6-E362-4C55-B150-D450BCAB8D5E}" vid="{035B005C-0300-4019-86FC-4EA6E8CE2DD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1108CD8218EE45A3B9DAA49E788A9F" ma:contentTypeVersion="14" ma:contentTypeDescription="Create a new document." ma:contentTypeScope="" ma:versionID="7c9643f00099ac91656c44888f6fc6ec">
  <xsd:schema xmlns:xsd="http://www.w3.org/2001/XMLSchema" xmlns:xs="http://www.w3.org/2001/XMLSchema" xmlns:p="http://schemas.microsoft.com/office/2006/metadata/properties" xmlns:ns1="http://schemas.microsoft.com/sharepoint/v3" xmlns:ns3="9833d453-2eea-4aa7-81f0-24ff5504039a" xmlns:ns4="dcca5879-d22a-476e-a8a7-d63459966fb9" targetNamespace="http://schemas.microsoft.com/office/2006/metadata/properties" ma:root="true" ma:fieldsID="06c08ababb8b9eb1dafb34eea3def599" ns1:_="" ns3:_="" ns4:_="">
    <xsd:import namespace="http://schemas.microsoft.com/sharepoint/v3"/>
    <xsd:import namespace="9833d453-2eea-4aa7-81f0-24ff5504039a"/>
    <xsd:import namespace="dcca5879-d22a-476e-a8a7-d63459966fb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833d453-2eea-4aa7-81f0-24ff5504039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ca5879-d22a-476e-a8a7-d63459966fb9"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27F288A1-A17F-42CC-A8B3-1C69838358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833d453-2eea-4aa7-81f0-24ff5504039a"/>
    <ds:schemaRef ds:uri="dcca5879-d22a-476e-a8a7-d63459966f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CD588B1-7488-4231-B076-8C5E6934053F}">
  <ds:schemaRefs>
    <ds:schemaRef ds:uri="http://schemas.microsoft.com/sharepoint/v3/contenttype/forms"/>
  </ds:schemaRefs>
</ds:datastoreItem>
</file>

<file path=customXml/itemProps3.xml><?xml version="1.0" encoding="utf-8"?>
<ds:datastoreItem xmlns:ds="http://schemas.openxmlformats.org/officeDocument/2006/customXml" ds:itemID="{CD34ADA9-7BC0-4614-A3D5-98C7657F939C}">
  <ds:schemaRefs>
    <ds:schemaRef ds:uri="9833d453-2eea-4aa7-81f0-24ff5504039a"/>
    <ds:schemaRef ds:uri="http://schemas.microsoft.com/office/2006/documentManagement/types"/>
    <ds:schemaRef ds:uri="http://purl.org/dc/dcmitype/"/>
    <ds:schemaRef ds:uri="http://purl.org/dc/elements/1.1/"/>
    <ds:schemaRef ds:uri="http://schemas.openxmlformats.org/package/2006/metadata/core-properties"/>
    <ds:schemaRef ds:uri="http://schemas.microsoft.com/office/infopath/2007/PartnerControls"/>
    <ds:schemaRef ds:uri="http://www.w3.org/XML/1998/namespace"/>
    <ds:schemaRef ds:uri="dcca5879-d22a-476e-a8a7-d63459966fb9"/>
    <ds:schemaRef ds:uri="http://schemas.microsoft.com/sharepoint/v3"/>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1437</TotalTime>
  <Words>2451</Words>
  <Application>Microsoft Office PowerPoint</Application>
  <PresentationFormat>Widescreen</PresentationFormat>
  <Paragraphs>257</Paragraphs>
  <Slides>40</Slides>
  <Notes>27</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40</vt:i4>
      </vt:variant>
    </vt:vector>
  </HeadingPairs>
  <TitlesOfParts>
    <vt:vector size="56" baseType="lpstr">
      <vt:lpstr>Arial</vt:lpstr>
      <vt:lpstr>Average Sans</vt:lpstr>
      <vt:lpstr>Calibri</vt:lpstr>
      <vt:lpstr>Calibri Light</vt:lpstr>
      <vt:lpstr>Cambria</vt:lpstr>
      <vt:lpstr>Courier New</vt:lpstr>
      <vt:lpstr>Gill Sans MT</vt:lpstr>
      <vt:lpstr>Nunito</vt:lpstr>
      <vt:lpstr>Oxygen</vt:lpstr>
      <vt:lpstr>Questrial</vt:lpstr>
      <vt:lpstr>Roboto</vt:lpstr>
      <vt:lpstr>Times New Roman</vt:lpstr>
      <vt:lpstr>Office Theme</vt:lpstr>
      <vt:lpstr>1_Office Theme</vt:lpstr>
      <vt:lpstr>GDHN Marketing Template</vt:lpstr>
      <vt:lpstr>YouthPowerAction</vt:lpstr>
      <vt:lpstr>How digital technologies can support self-care</vt:lpstr>
      <vt:lpstr>PowerPoint Presentation</vt:lpstr>
      <vt:lpstr>Digitally-enhanced self care: Framework Overview</vt:lpstr>
      <vt:lpstr>WHO Guideline: Digital as point of access and enabler</vt:lpstr>
      <vt:lpstr>WHO Guideline: Self-Care and SRHR</vt:lpstr>
      <vt:lpstr>PowerPoint Presentation</vt:lpstr>
      <vt:lpstr>Unique benefits of digitally-enhanced self care </vt:lpstr>
      <vt:lpstr>Major themes: Continuity of care &amp; Linkage to healthcare providers </vt:lpstr>
      <vt:lpstr>Major themes: Safety &amp; Quality</vt:lpstr>
      <vt:lpstr>Major themes: Health literacy &amp; self awareness Health </vt:lpstr>
      <vt:lpstr>Major themes: Access &amp; Equity</vt:lpstr>
      <vt:lpstr>Spectrum of Self-Care </vt:lpstr>
      <vt:lpstr>Frameworks that fed into draft framework</vt:lpstr>
      <vt:lpstr>PowerPoint Presentation</vt:lpstr>
      <vt:lpstr>PowerPoint Presentation</vt:lpstr>
      <vt:lpstr>PowerPoint Presentation</vt:lpstr>
      <vt:lpstr>Principles for Digitally-Enhanced Self-Care Development</vt:lpstr>
      <vt:lpstr>Research Priorities</vt:lpstr>
      <vt:lpstr>Thank You &amp; Next Steps</vt:lpstr>
      <vt:lpstr>PowerPoint Presentation</vt:lpstr>
      <vt:lpstr>Kasha Overview</vt:lpstr>
      <vt:lpstr>Kasha is a Direct-to-Consumer Ecommerce &amp; Insights Platform  Built for Low-Income Countries</vt:lpstr>
      <vt:lpstr>How customers order on Kasha</vt:lpstr>
      <vt:lpstr>What Kasha sells</vt:lpstr>
      <vt:lpstr>Popular self care products</vt:lpstr>
      <vt:lpstr>PowerPoint Presentation</vt:lpstr>
      <vt:lpstr>Last mile delivery - How Kasha delivers to urban and rural</vt:lpstr>
      <vt:lpstr>Thank You</vt:lpstr>
      <vt:lpstr>SMART Connections Social Media to improve ART Retention and Treatment Outcomes Among Youth Living with HIV in Nigeria</vt:lpstr>
      <vt:lpstr>Background</vt:lpstr>
      <vt:lpstr>Intervention</vt:lpstr>
      <vt:lpstr>How It Works</vt:lpstr>
      <vt:lpstr>Informational Messaging: </vt:lpstr>
      <vt:lpstr>Two Phase Study </vt:lpstr>
      <vt:lpstr>Feasibility Results</vt:lpstr>
      <vt:lpstr>Outcome Study </vt:lpstr>
      <vt:lpstr>Qualitative Comments </vt:lpstr>
      <vt:lpstr>Recommendations</vt:lpstr>
      <vt:lpstr>Conclusions</vt:lpstr>
      <vt:lpstr>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Patricia Mechael</dc:creator>
  <cp:lastModifiedBy>Trinity Zan</cp:lastModifiedBy>
  <cp:revision>14</cp:revision>
  <dcterms:created xsi:type="dcterms:W3CDTF">2020-03-19T22:30:15Z</dcterms:created>
  <dcterms:modified xsi:type="dcterms:W3CDTF">2020-07-23T12:12:13Z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0x010100AE1108CD8218EE45A3B9DAA49E788A9F</vt:lpwstr>
  </property>
</Properties>
</file>